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51206400" cy="31089600"/>
  <p:notesSz cx="6858000" cy="9144000"/>
  <p:defaultTextStyle>
    <a:defPPr>
      <a:defRPr lang="en-US"/>
    </a:defPPr>
    <a:lvl1pPr marL="0" algn="l" defTabSz="2351288" rtl="0" eaLnBrk="1" latinLnBrk="0" hangingPunct="1">
      <a:defRPr sz="9300" kern="1200">
        <a:solidFill>
          <a:schemeClr val="tx1"/>
        </a:solidFill>
        <a:latin typeface="+mn-lt"/>
        <a:ea typeface="+mn-ea"/>
        <a:cs typeface="+mn-cs"/>
      </a:defRPr>
    </a:lvl1pPr>
    <a:lvl2pPr marL="2351288" algn="l" defTabSz="2351288" rtl="0" eaLnBrk="1" latinLnBrk="0" hangingPunct="1">
      <a:defRPr sz="9300" kern="1200">
        <a:solidFill>
          <a:schemeClr val="tx1"/>
        </a:solidFill>
        <a:latin typeface="+mn-lt"/>
        <a:ea typeface="+mn-ea"/>
        <a:cs typeface="+mn-cs"/>
      </a:defRPr>
    </a:lvl2pPr>
    <a:lvl3pPr marL="4702576" algn="l" defTabSz="2351288" rtl="0" eaLnBrk="1" latinLnBrk="0" hangingPunct="1">
      <a:defRPr sz="9300" kern="1200">
        <a:solidFill>
          <a:schemeClr val="tx1"/>
        </a:solidFill>
        <a:latin typeface="+mn-lt"/>
        <a:ea typeface="+mn-ea"/>
        <a:cs typeface="+mn-cs"/>
      </a:defRPr>
    </a:lvl3pPr>
    <a:lvl4pPr marL="7053864" algn="l" defTabSz="2351288" rtl="0" eaLnBrk="1" latinLnBrk="0" hangingPunct="1">
      <a:defRPr sz="9300" kern="1200">
        <a:solidFill>
          <a:schemeClr val="tx1"/>
        </a:solidFill>
        <a:latin typeface="+mn-lt"/>
        <a:ea typeface="+mn-ea"/>
        <a:cs typeface="+mn-cs"/>
      </a:defRPr>
    </a:lvl4pPr>
    <a:lvl5pPr marL="9405153" algn="l" defTabSz="2351288" rtl="0" eaLnBrk="1" latinLnBrk="0" hangingPunct="1">
      <a:defRPr sz="9300" kern="1200">
        <a:solidFill>
          <a:schemeClr val="tx1"/>
        </a:solidFill>
        <a:latin typeface="+mn-lt"/>
        <a:ea typeface="+mn-ea"/>
        <a:cs typeface="+mn-cs"/>
      </a:defRPr>
    </a:lvl5pPr>
    <a:lvl6pPr marL="11756441" algn="l" defTabSz="2351288" rtl="0" eaLnBrk="1" latinLnBrk="0" hangingPunct="1">
      <a:defRPr sz="9300" kern="1200">
        <a:solidFill>
          <a:schemeClr val="tx1"/>
        </a:solidFill>
        <a:latin typeface="+mn-lt"/>
        <a:ea typeface="+mn-ea"/>
        <a:cs typeface="+mn-cs"/>
      </a:defRPr>
    </a:lvl6pPr>
    <a:lvl7pPr marL="14107729" algn="l" defTabSz="2351288" rtl="0" eaLnBrk="1" latinLnBrk="0" hangingPunct="1">
      <a:defRPr sz="9300" kern="1200">
        <a:solidFill>
          <a:schemeClr val="tx1"/>
        </a:solidFill>
        <a:latin typeface="+mn-lt"/>
        <a:ea typeface="+mn-ea"/>
        <a:cs typeface="+mn-cs"/>
      </a:defRPr>
    </a:lvl7pPr>
    <a:lvl8pPr marL="16459017" algn="l" defTabSz="2351288" rtl="0" eaLnBrk="1" latinLnBrk="0" hangingPunct="1">
      <a:defRPr sz="9300" kern="1200">
        <a:solidFill>
          <a:schemeClr val="tx1"/>
        </a:solidFill>
        <a:latin typeface="+mn-lt"/>
        <a:ea typeface="+mn-ea"/>
        <a:cs typeface="+mn-cs"/>
      </a:defRPr>
    </a:lvl8pPr>
    <a:lvl9pPr marL="18810305" algn="l" defTabSz="2351288" rtl="0" eaLnBrk="1" latinLnBrk="0" hangingPunct="1">
      <a:defRPr sz="93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583">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232279"/>
    <a:srgbClr val="1F2361"/>
    <a:srgbClr val="0D2B48"/>
    <a:srgbClr val="051324"/>
    <a:srgbClr val="F4F3F3"/>
    <a:srgbClr val="840F0A"/>
    <a:srgbClr val="DBD7B9"/>
    <a:srgbClr val="0E2B47"/>
    <a:srgbClr val="8723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94"/>
    <p:restoredTop sz="94660"/>
  </p:normalViewPr>
  <p:slideViewPr>
    <p:cSldViewPr snapToObjects="1">
      <p:cViewPr varScale="1">
        <p:scale>
          <a:sx n="49" d="100"/>
          <a:sy n="49" d="100"/>
        </p:scale>
        <p:origin x="320" y="352"/>
      </p:cViewPr>
      <p:guideLst>
        <p:guide orient="horz" pos="19583"/>
        <p:guide/>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B8F2FFF-CBCB-F54D-B145-2292C6F6568C}" type="datetimeFigureOut">
              <a:rPr lang="en-US" smtClean="0"/>
              <a:pPr/>
              <a:t>9/20/17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F9FB5D-417B-B147-9DCE-4655F6B9EE38}" type="slidenum">
              <a:rPr lang="en-US" smtClean="0"/>
              <a:pPr/>
              <a:t>‹#›</a:t>
            </a:fld>
            <a:endParaRPr lang="en-US"/>
          </a:p>
        </p:txBody>
      </p:sp>
    </p:spTree>
    <p:extLst>
      <p:ext uri="{BB962C8B-B14F-4D97-AF65-F5344CB8AC3E}">
        <p14:creationId xmlns:p14="http://schemas.microsoft.com/office/powerpoint/2010/main" val="76664382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png>
</file>

<file path=ppt/media/image14.jpg>
</file>

<file path=ppt/media/image2.tiff>
</file>

<file path=ppt/media/image3.tiff>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9B3DACF-A0C1-7444-81BD-2BBB4AC66C9B}" type="datetimeFigureOut">
              <a:rPr lang="en-US" smtClean="0"/>
              <a:pPr/>
              <a:t>9/20/17</a:t>
            </a:fld>
            <a:endParaRPr lang="en-US"/>
          </a:p>
        </p:txBody>
      </p:sp>
      <p:sp>
        <p:nvSpPr>
          <p:cNvPr id="4" name="Slide Image Placeholder 3"/>
          <p:cNvSpPr>
            <a:spLocks noGrp="1" noRot="1" noChangeAspect="1"/>
          </p:cNvSpPr>
          <p:nvPr>
            <p:ph type="sldImg" idx="2"/>
          </p:nvPr>
        </p:nvSpPr>
        <p:spPr>
          <a:xfrm>
            <a:off x="606425" y="685800"/>
            <a:ext cx="56451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01F04A7-E3C0-8446-B15A-4B2A862FE8DD}" type="slidenum">
              <a:rPr lang="en-US" smtClean="0"/>
              <a:pPr/>
              <a:t>‹#›</a:t>
            </a:fld>
            <a:endParaRPr lang="en-US"/>
          </a:p>
        </p:txBody>
      </p:sp>
    </p:spTree>
    <p:extLst>
      <p:ext uri="{BB962C8B-B14F-4D97-AF65-F5344CB8AC3E}">
        <p14:creationId xmlns:p14="http://schemas.microsoft.com/office/powerpoint/2010/main" val="8997192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40480" y="9657929"/>
            <a:ext cx="43525440" cy="6664113"/>
          </a:xfrm>
        </p:spPr>
        <p:txBody>
          <a:bodyPr/>
          <a:lstStyle/>
          <a:p>
            <a:r>
              <a:rPr lang="en-US" smtClean="0"/>
              <a:t>Click to edit Master title style</a:t>
            </a:r>
            <a:endParaRPr lang="en-US"/>
          </a:p>
        </p:txBody>
      </p:sp>
      <p:sp>
        <p:nvSpPr>
          <p:cNvPr id="3" name="Subtitle 2"/>
          <p:cNvSpPr>
            <a:spLocks noGrp="1"/>
          </p:cNvSpPr>
          <p:nvPr>
            <p:ph type="subTitle" idx="1"/>
          </p:nvPr>
        </p:nvSpPr>
        <p:spPr>
          <a:xfrm>
            <a:off x="7680960" y="17617440"/>
            <a:ext cx="35844480" cy="7945120"/>
          </a:xfrm>
        </p:spPr>
        <p:txBody>
          <a:bodyPr/>
          <a:lstStyle>
            <a:lvl1pPr marL="0" indent="0" algn="ctr">
              <a:buNone/>
              <a:defRPr>
                <a:solidFill>
                  <a:schemeClr val="tx1">
                    <a:tint val="75000"/>
                  </a:schemeClr>
                </a:solidFill>
              </a:defRPr>
            </a:lvl1pPr>
            <a:lvl2pPr marL="2351288" indent="0" algn="ctr">
              <a:buNone/>
              <a:defRPr>
                <a:solidFill>
                  <a:schemeClr val="tx1">
                    <a:tint val="75000"/>
                  </a:schemeClr>
                </a:solidFill>
              </a:defRPr>
            </a:lvl2pPr>
            <a:lvl3pPr marL="4702576" indent="0" algn="ctr">
              <a:buNone/>
              <a:defRPr>
                <a:solidFill>
                  <a:schemeClr val="tx1">
                    <a:tint val="75000"/>
                  </a:schemeClr>
                </a:solidFill>
              </a:defRPr>
            </a:lvl3pPr>
            <a:lvl4pPr marL="7053864" indent="0" algn="ctr">
              <a:buNone/>
              <a:defRPr>
                <a:solidFill>
                  <a:schemeClr val="tx1">
                    <a:tint val="75000"/>
                  </a:schemeClr>
                </a:solidFill>
              </a:defRPr>
            </a:lvl4pPr>
            <a:lvl5pPr marL="9405153" indent="0" algn="ctr">
              <a:buNone/>
              <a:defRPr>
                <a:solidFill>
                  <a:schemeClr val="tx1">
                    <a:tint val="75000"/>
                  </a:schemeClr>
                </a:solidFill>
              </a:defRPr>
            </a:lvl5pPr>
            <a:lvl6pPr marL="11756441" indent="0" algn="ctr">
              <a:buNone/>
              <a:defRPr>
                <a:solidFill>
                  <a:schemeClr val="tx1">
                    <a:tint val="75000"/>
                  </a:schemeClr>
                </a:solidFill>
              </a:defRPr>
            </a:lvl6pPr>
            <a:lvl7pPr marL="14107729" indent="0" algn="ctr">
              <a:buNone/>
              <a:defRPr>
                <a:solidFill>
                  <a:schemeClr val="tx1">
                    <a:tint val="75000"/>
                  </a:schemeClr>
                </a:solidFill>
              </a:defRPr>
            </a:lvl7pPr>
            <a:lvl8pPr marL="16459017" indent="0" algn="ctr">
              <a:buNone/>
              <a:defRPr>
                <a:solidFill>
                  <a:schemeClr val="tx1">
                    <a:tint val="75000"/>
                  </a:schemeClr>
                </a:solidFill>
              </a:defRPr>
            </a:lvl8pPr>
            <a:lvl9pPr marL="18810305"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5A6A8A3-E06C-EC48-94C0-16B95F50C533}" type="datetimeFigureOut">
              <a:rPr lang="en-US" smtClean="0"/>
              <a:pPr/>
              <a:t>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A6A8A3-E06C-EC48-94C0-16B95F50C533}" type="datetimeFigureOut">
              <a:rPr lang="en-US" smtClean="0"/>
              <a:pPr/>
              <a:t>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124640" y="1245028"/>
            <a:ext cx="11521440" cy="26526913"/>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560320" y="1245028"/>
            <a:ext cx="33710880" cy="2652691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A6A8A3-E06C-EC48-94C0-16B95F50C533}" type="datetimeFigureOut">
              <a:rPr lang="en-US" smtClean="0"/>
              <a:pPr/>
              <a:t>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5A6A8A3-E06C-EC48-94C0-16B95F50C533}" type="datetimeFigureOut">
              <a:rPr lang="en-US" smtClean="0"/>
              <a:pPr/>
              <a:t>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044953" y="19977949"/>
            <a:ext cx="43525440" cy="6174740"/>
          </a:xfrm>
        </p:spPr>
        <p:txBody>
          <a:bodyPr anchor="t"/>
          <a:lstStyle>
            <a:lvl1pPr algn="l">
              <a:defRPr sz="20600" b="1" cap="all"/>
            </a:lvl1pPr>
          </a:lstStyle>
          <a:p>
            <a:r>
              <a:rPr lang="en-US" smtClean="0"/>
              <a:t>Click to edit Master title style</a:t>
            </a:r>
            <a:endParaRPr lang="en-US"/>
          </a:p>
        </p:txBody>
      </p:sp>
      <p:sp>
        <p:nvSpPr>
          <p:cNvPr id="3" name="Text Placeholder 2"/>
          <p:cNvSpPr>
            <a:spLocks noGrp="1"/>
          </p:cNvSpPr>
          <p:nvPr>
            <p:ph type="body" idx="1"/>
          </p:nvPr>
        </p:nvSpPr>
        <p:spPr>
          <a:xfrm>
            <a:off x="4044953" y="13177101"/>
            <a:ext cx="43525440" cy="6800848"/>
          </a:xfrm>
        </p:spPr>
        <p:txBody>
          <a:bodyPr anchor="b"/>
          <a:lstStyle>
            <a:lvl1pPr marL="0" indent="0">
              <a:buNone/>
              <a:defRPr sz="10300">
                <a:solidFill>
                  <a:schemeClr val="tx1">
                    <a:tint val="75000"/>
                  </a:schemeClr>
                </a:solidFill>
              </a:defRPr>
            </a:lvl1pPr>
            <a:lvl2pPr marL="2351288" indent="0">
              <a:buNone/>
              <a:defRPr sz="9300">
                <a:solidFill>
                  <a:schemeClr val="tx1">
                    <a:tint val="75000"/>
                  </a:schemeClr>
                </a:solidFill>
              </a:defRPr>
            </a:lvl2pPr>
            <a:lvl3pPr marL="4702576" indent="0">
              <a:buNone/>
              <a:defRPr sz="8200">
                <a:solidFill>
                  <a:schemeClr val="tx1">
                    <a:tint val="75000"/>
                  </a:schemeClr>
                </a:solidFill>
              </a:defRPr>
            </a:lvl3pPr>
            <a:lvl4pPr marL="7053864" indent="0">
              <a:buNone/>
              <a:defRPr sz="7200">
                <a:solidFill>
                  <a:schemeClr val="tx1">
                    <a:tint val="75000"/>
                  </a:schemeClr>
                </a:solidFill>
              </a:defRPr>
            </a:lvl4pPr>
            <a:lvl5pPr marL="9405153" indent="0">
              <a:buNone/>
              <a:defRPr sz="7200">
                <a:solidFill>
                  <a:schemeClr val="tx1">
                    <a:tint val="75000"/>
                  </a:schemeClr>
                </a:solidFill>
              </a:defRPr>
            </a:lvl5pPr>
            <a:lvl6pPr marL="11756441" indent="0">
              <a:buNone/>
              <a:defRPr sz="7200">
                <a:solidFill>
                  <a:schemeClr val="tx1">
                    <a:tint val="75000"/>
                  </a:schemeClr>
                </a:solidFill>
              </a:defRPr>
            </a:lvl6pPr>
            <a:lvl7pPr marL="14107729" indent="0">
              <a:buNone/>
              <a:defRPr sz="7200">
                <a:solidFill>
                  <a:schemeClr val="tx1">
                    <a:tint val="75000"/>
                  </a:schemeClr>
                </a:solidFill>
              </a:defRPr>
            </a:lvl7pPr>
            <a:lvl8pPr marL="16459017" indent="0">
              <a:buNone/>
              <a:defRPr sz="7200">
                <a:solidFill>
                  <a:schemeClr val="tx1">
                    <a:tint val="75000"/>
                  </a:schemeClr>
                </a:solidFill>
              </a:defRPr>
            </a:lvl8pPr>
            <a:lvl9pPr marL="18810305" indent="0">
              <a:buNone/>
              <a:defRPr sz="7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5A6A8A3-E06C-EC48-94C0-16B95F50C533}" type="datetimeFigureOut">
              <a:rPr lang="en-US" smtClean="0"/>
              <a:pPr/>
              <a:t>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560320" y="7254242"/>
            <a:ext cx="22616160" cy="20517699"/>
          </a:xfrm>
        </p:spPr>
        <p:txBody>
          <a:bodyPr/>
          <a:lstStyle>
            <a:lvl1pPr>
              <a:defRPr sz="14400"/>
            </a:lvl1pPr>
            <a:lvl2pPr>
              <a:defRPr sz="12300"/>
            </a:lvl2pPr>
            <a:lvl3pPr>
              <a:defRPr sz="10300"/>
            </a:lvl3pPr>
            <a:lvl4pPr>
              <a:defRPr sz="9300"/>
            </a:lvl4pPr>
            <a:lvl5pPr>
              <a:defRPr sz="9300"/>
            </a:lvl5pPr>
            <a:lvl6pPr>
              <a:defRPr sz="9300"/>
            </a:lvl6pPr>
            <a:lvl7pPr>
              <a:defRPr sz="9300"/>
            </a:lvl7pPr>
            <a:lvl8pPr>
              <a:defRPr sz="9300"/>
            </a:lvl8pPr>
            <a:lvl9pPr>
              <a:defRPr sz="9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6029920" y="7254242"/>
            <a:ext cx="22616160" cy="20517699"/>
          </a:xfrm>
        </p:spPr>
        <p:txBody>
          <a:bodyPr/>
          <a:lstStyle>
            <a:lvl1pPr>
              <a:defRPr sz="14400"/>
            </a:lvl1pPr>
            <a:lvl2pPr>
              <a:defRPr sz="12300"/>
            </a:lvl2pPr>
            <a:lvl3pPr>
              <a:defRPr sz="10300"/>
            </a:lvl3pPr>
            <a:lvl4pPr>
              <a:defRPr sz="9300"/>
            </a:lvl4pPr>
            <a:lvl5pPr>
              <a:defRPr sz="9300"/>
            </a:lvl5pPr>
            <a:lvl6pPr>
              <a:defRPr sz="9300"/>
            </a:lvl6pPr>
            <a:lvl7pPr>
              <a:defRPr sz="9300"/>
            </a:lvl7pPr>
            <a:lvl8pPr>
              <a:defRPr sz="9300"/>
            </a:lvl8pPr>
            <a:lvl9pPr>
              <a:defRPr sz="9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5A6A8A3-E06C-EC48-94C0-16B95F50C533}" type="datetimeFigureOut">
              <a:rPr lang="en-US" smtClean="0"/>
              <a:pPr/>
              <a:t>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560320" y="6959179"/>
            <a:ext cx="22625053" cy="2900254"/>
          </a:xfrm>
        </p:spPr>
        <p:txBody>
          <a:bodyPr anchor="b"/>
          <a:lstStyle>
            <a:lvl1pPr marL="0" indent="0">
              <a:buNone/>
              <a:defRPr sz="12300" b="1"/>
            </a:lvl1pPr>
            <a:lvl2pPr marL="2351288" indent="0">
              <a:buNone/>
              <a:defRPr sz="10300" b="1"/>
            </a:lvl2pPr>
            <a:lvl3pPr marL="4702576" indent="0">
              <a:buNone/>
              <a:defRPr sz="9300" b="1"/>
            </a:lvl3pPr>
            <a:lvl4pPr marL="7053864" indent="0">
              <a:buNone/>
              <a:defRPr sz="8200" b="1"/>
            </a:lvl4pPr>
            <a:lvl5pPr marL="9405153" indent="0">
              <a:buNone/>
              <a:defRPr sz="8200" b="1"/>
            </a:lvl5pPr>
            <a:lvl6pPr marL="11756441" indent="0">
              <a:buNone/>
              <a:defRPr sz="8200" b="1"/>
            </a:lvl6pPr>
            <a:lvl7pPr marL="14107729" indent="0">
              <a:buNone/>
              <a:defRPr sz="8200" b="1"/>
            </a:lvl7pPr>
            <a:lvl8pPr marL="16459017" indent="0">
              <a:buNone/>
              <a:defRPr sz="8200" b="1"/>
            </a:lvl8pPr>
            <a:lvl9pPr marL="18810305" indent="0">
              <a:buNone/>
              <a:defRPr sz="8200" b="1"/>
            </a:lvl9pPr>
          </a:lstStyle>
          <a:p>
            <a:pPr lvl="0"/>
            <a:r>
              <a:rPr lang="en-US" smtClean="0"/>
              <a:t>Click to edit Master text styles</a:t>
            </a:r>
          </a:p>
        </p:txBody>
      </p:sp>
      <p:sp>
        <p:nvSpPr>
          <p:cNvPr id="4" name="Content Placeholder 3"/>
          <p:cNvSpPr>
            <a:spLocks noGrp="1"/>
          </p:cNvSpPr>
          <p:nvPr>
            <p:ph sz="half" idx="2"/>
          </p:nvPr>
        </p:nvSpPr>
        <p:spPr>
          <a:xfrm>
            <a:off x="2560320" y="9859433"/>
            <a:ext cx="22625053" cy="17912506"/>
          </a:xfrm>
        </p:spPr>
        <p:txBody>
          <a:bodyPr/>
          <a:lstStyle>
            <a:lvl1pPr>
              <a:defRPr sz="12300"/>
            </a:lvl1pPr>
            <a:lvl2pPr>
              <a:defRPr sz="10300"/>
            </a:lvl2pPr>
            <a:lvl3pPr>
              <a:defRPr sz="93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6012143" y="6959179"/>
            <a:ext cx="22633940" cy="2900254"/>
          </a:xfrm>
        </p:spPr>
        <p:txBody>
          <a:bodyPr anchor="b"/>
          <a:lstStyle>
            <a:lvl1pPr marL="0" indent="0">
              <a:buNone/>
              <a:defRPr sz="12300" b="1"/>
            </a:lvl1pPr>
            <a:lvl2pPr marL="2351288" indent="0">
              <a:buNone/>
              <a:defRPr sz="10300" b="1"/>
            </a:lvl2pPr>
            <a:lvl3pPr marL="4702576" indent="0">
              <a:buNone/>
              <a:defRPr sz="9300" b="1"/>
            </a:lvl3pPr>
            <a:lvl4pPr marL="7053864" indent="0">
              <a:buNone/>
              <a:defRPr sz="8200" b="1"/>
            </a:lvl4pPr>
            <a:lvl5pPr marL="9405153" indent="0">
              <a:buNone/>
              <a:defRPr sz="8200" b="1"/>
            </a:lvl5pPr>
            <a:lvl6pPr marL="11756441" indent="0">
              <a:buNone/>
              <a:defRPr sz="8200" b="1"/>
            </a:lvl6pPr>
            <a:lvl7pPr marL="14107729" indent="0">
              <a:buNone/>
              <a:defRPr sz="8200" b="1"/>
            </a:lvl7pPr>
            <a:lvl8pPr marL="16459017" indent="0">
              <a:buNone/>
              <a:defRPr sz="8200" b="1"/>
            </a:lvl8pPr>
            <a:lvl9pPr marL="18810305" indent="0">
              <a:buNone/>
              <a:defRPr sz="8200" b="1"/>
            </a:lvl9pPr>
          </a:lstStyle>
          <a:p>
            <a:pPr lvl="0"/>
            <a:r>
              <a:rPr lang="en-US" smtClean="0"/>
              <a:t>Click to edit Master text styles</a:t>
            </a:r>
          </a:p>
        </p:txBody>
      </p:sp>
      <p:sp>
        <p:nvSpPr>
          <p:cNvPr id="6" name="Content Placeholder 5"/>
          <p:cNvSpPr>
            <a:spLocks noGrp="1"/>
          </p:cNvSpPr>
          <p:nvPr>
            <p:ph sz="quarter" idx="4"/>
          </p:nvPr>
        </p:nvSpPr>
        <p:spPr>
          <a:xfrm>
            <a:off x="26012143" y="9859433"/>
            <a:ext cx="22633940" cy="17912506"/>
          </a:xfrm>
        </p:spPr>
        <p:txBody>
          <a:bodyPr/>
          <a:lstStyle>
            <a:lvl1pPr>
              <a:defRPr sz="12300"/>
            </a:lvl1pPr>
            <a:lvl2pPr>
              <a:defRPr sz="10300"/>
            </a:lvl2pPr>
            <a:lvl3pPr>
              <a:defRPr sz="93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5A6A8A3-E06C-EC48-94C0-16B95F50C533}" type="datetimeFigureOut">
              <a:rPr lang="en-US" smtClean="0"/>
              <a:pPr/>
              <a:t>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5A6A8A3-E06C-EC48-94C0-16B95F50C533}" type="datetimeFigureOut">
              <a:rPr lang="en-US" smtClean="0"/>
              <a:pPr/>
              <a:t>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A6A8A3-E06C-EC48-94C0-16B95F50C533}" type="datetimeFigureOut">
              <a:rPr lang="en-US" smtClean="0"/>
              <a:pPr/>
              <a:t>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3" y="1237827"/>
            <a:ext cx="16846553" cy="5267960"/>
          </a:xfrm>
        </p:spPr>
        <p:txBody>
          <a:bodyPr anchor="b"/>
          <a:lstStyle>
            <a:lvl1pPr algn="l">
              <a:defRPr sz="10300" b="1"/>
            </a:lvl1pPr>
          </a:lstStyle>
          <a:p>
            <a:r>
              <a:rPr lang="en-US" smtClean="0"/>
              <a:t>Click to edit Master title style</a:t>
            </a:r>
            <a:endParaRPr lang="en-US"/>
          </a:p>
        </p:txBody>
      </p:sp>
      <p:sp>
        <p:nvSpPr>
          <p:cNvPr id="3" name="Content Placeholder 2"/>
          <p:cNvSpPr>
            <a:spLocks noGrp="1"/>
          </p:cNvSpPr>
          <p:nvPr>
            <p:ph idx="1"/>
          </p:nvPr>
        </p:nvSpPr>
        <p:spPr>
          <a:xfrm>
            <a:off x="20020280" y="1237829"/>
            <a:ext cx="28625800" cy="26534112"/>
          </a:xfrm>
        </p:spPr>
        <p:txBody>
          <a:bodyPr/>
          <a:lstStyle>
            <a:lvl1pPr>
              <a:defRPr sz="16500"/>
            </a:lvl1pPr>
            <a:lvl2pPr>
              <a:defRPr sz="14400"/>
            </a:lvl2pPr>
            <a:lvl3pPr>
              <a:defRPr sz="12300"/>
            </a:lvl3pPr>
            <a:lvl4pPr>
              <a:defRPr sz="10300"/>
            </a:lvl4pPr>
            <a:lvl5pPr>
              <a:defRPr sz="10300"/>
            </a:lvl5pPr>
            <a:lvl6pPr>
              <a:defRPr sz="10300"/>
            </a:lvl6pPr>
            <a:lvl7pPr>
              <a:defRPr sz="10300"/>
            </a:lvl7pPr>
            <a:lvl8pPr>
              <a:defRPr sz="10300"/>
            </a:lvl8pPr>
            <a:lvl9pPr>
              <a:defRPr sz="10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560323" y="6505789"/>
            <a:ext cx="16846553" cy="21266152"/>
          </a:xfrm>
        </p:spPr>
        <p:txBody>
          <a:bodyPr/>
          <a:lstStyle>
            <a:lvl1pPr marL="0" indent="0">
              <a:buNone/>
              <a:defRPr sz="7200"/>
            </a:lvl1pPr>
            <a:lvl2pPr marL="2351288" indent="0">
              <a:buNone/>
              <a:defRPr sz="6200"/>
            </a:lvl2pPr>
            <a:lvl3pPr marL="4702576" indent="0">
              <a:buNone/>
              <a:defRPr sz="5100"/>
            </a:lvl3pPr>
            <a:lvl4pPr marL="7053864" indent="0">
              <a:buNone/>
              <a:defRPr sz="4600"/>
            </a:lvl4pPr>
            <a:lvl5pPr marL="9405153" indent="0">
              <a:buNone/>
              <a:defRPr sz="4600"/>
            </a:lvl5pPr>
            <a:lvl6pPr marL="11756441" indent="0">
              <a:buNone/>
              <a:defRPr sz="4600"/>
            </a:lvl6pPr>
            <a:lvl7pPr marL="14107729" indent="0">
              <a:buNone/>
              <a:defRPr sz="4600"/>
            </a:lvl7pPr>
            <a:lvl8pPr marL="16459017" indent="0">
              <a:buNone/>
              <a:defRPr sz="4600"/>
            </a:lvl8pPr>
            <a:lvl9pPr marL="18810305" indent="0">
              <a:buNone/>
              <a:defRPr sz="4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A6A8A3-E06C-EC48-94C0-16B95F50C533}" type="datetimeFigureOut">
              <a:rPr lang="en-US" smtClean="0"/>
              <a:pPr/>
              <a:t>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36813" y="21762720"/>
            <a:ext cx="30723840" cy="2569212"/>
          </a:xfrm>
        </p:spPr>
        <p:txBody>
          <a:bodyPr anchor="b"/>
          <a:lstStyle>
            <a:lvl1pPr algn="l">
              <a:defRPr sz="10300" b="1"/>
            </a:lvl1pPr>
          </a:lstStyle>
          <a:p>
            <a:r>
              <a:rPr lang="en-US" smtClean="0"/>
              <a:t>Click to edit Master title style</a:t>
            </a:r>
            <a:endParaRPr lang="en-US"/>
          </a:p>
        </p:txBody>
      </p:sp>
      <p:sp>
        <p:nvSpPr>
          <p:cNvPr id="3" name="Picture Placeholder 2"/>
          <p:cNvSpPr>
            <a:spLocks noGrp="1"/>
          </p:cNvSpPr>
          <p:nvPr>
            <p:ph type="pic" idx="1"/>
          </p:nvPr>
        </p:nvSpPr>
        <p:spPr>
          <a:xfrm>
            <a:off x="10036813" y="2777913"/>
            <a:ext cx="30723840" cy="18653760"/>
          </a:xfrm>
        </p:spPr>
        <p:txBody>
          <a:bodyPr/>
          <a:lstStyle>
            <a:lvl1pPr marL="0" indent="0">
              <a:buNone/>
              <a:defRPr sz="16500"/>
            </a:lvl1pPr>
            <a:lvl2pPr marL="2351288" indent="0">
              <a:buNone/>
              <a:defRPr sz="14400"/>
            </a:lvl2pPr>
            <a:lvl3pPr marL="4702576" indent="0">
              <a:buNone/>
              <a:defRPr sz="12300"/>
            </a:lvl3pPr>
            <a:lvl4pPr marL="7053864" indent="0">
              <a:buNone/>
              <a:defRPr sz="10300"/>
            </a:lvl4pPr>
            <a:lvl5pPr marL="9405153" indent="0">
              <a:buNone/>
              <a:defRPr sz="10300"/>
            </a:lvl5pPr>
            <a:lvl6pPr marL="11756441" indent="0">
              <a:buNone/>
              <a:defRPr sz="10300"/>
            </a:lvl6pPr>
            <a:lvl7pPr marL="14107729" indent="0">
              <a:buNone/>
              <a:defRPr sz="10300"/>
            </a:lvl7pPr>
            <a:lvl8pPr marL="16459017" indent="0">
              <a:buNone/>
              <a:defRPr sz="10300"/>
            </a:lvl8pPr>
            <a:lvl9pPr marL="18810305" indent="0">
              <a:buNone/>
              <a:defRPr sz="10300"/>
            </a:lvl9pPr>
          </a:lstStyle>
          <a:p>
            <a:endParaRPr lang="en-US"/>
          </a:p>
        </p:txBody>
      </p:sp>
      <p:sp>
        <p:nvSpPr>
          <p:cNvPr id="4" name="Text Placeholder 3"/>
          <p:cNvSpPr>
            <a:spLocks noGrp="1"/>
          </p:cNvSpPr>
          <p:nvPr>
            <p:ph type="body" sz="half" idx="2"/>
          </p:nvPr>
        </p:nvSpPr>
        <p:spPr>
          <a:xfrm>
            <a:off x="10036813" y="24331932"/>
            <a:ext cx="30723840" cy="3648708"/>
          </a:xfrm>
        </p:spPr>
        <p:txBody>
          <a:bodyPr/>
          <a:lstStyle>
            <a:lvl1pPr marL="0" indent="0">
              <a:buNone/>
              <a:defRPr sz="7200"/>
            </a:lvl1pPr>
            <a:lvl2pPr marL="2351288" indent="0">
              <a:buNone/>
              <a:defRPr sz="6200"/>
            </a:lvl2pPr>
            <a:lvl3pPr marL="4702576" indent="0">
              <a:buNone/>
              <a:defRPr sz="5100"/>
            </a:lvl3pPr>
            <a:lvl4pPr marL="7053864" indent="0">
              <a:buNone/>
              <a:defRPr sz="4600"/>
            </a:lvl4pPr>
            <a:lvl5pPr marL="9405153" indent="0">
              <a:buNone/>
              <a:defRPr sz="4600"/>
            </a:lvl5pPr>
            <a:lvl6pPr marL="11756441" indent="0">
              <a:buNone/>
              <a:defRPr sz="4600"/>
            </a:lvl6pPr>
            <a:lvl7pPr marL="14107729" indent="0">
              <a:buNone/>
              <a:defRPr sz="4600"/>
            </a:lvl7pPr>
            <a:lvl8pPr marL="16459017" indent="0">
              <a:buNone/>
              <a:defRPr sz="4600"/>
            </a:lvl8pPr>
            <a:lvl9pPr marL="18810305" indent="0">
              <a:buNone/>
              <a:defRPr sz="46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5A6A8A3-E06C-EC48-94C0-16B95F50C533}" type="datetimeFigureOut">
              <a:rPr lang="en-US" smtClean="0"/>
              <a:pPr/>
              <a:t>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B3EA1C-A807-594E-B3DC-F8EC67F1130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60320" y="1245026"/>
            <a:ext cx="46085760" cy="5181600"/>
          </a:xfrm>
          <a:prstGeom prst="rect">
            <a:avLst/>
          </a:prstGeom>
        </p:spPr>
        <p:txBody>
          <a:bodyPr vert="horz" lIns="470258" tIns="235129" rIns="470258" bIns="235129"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560320" y="7254242"/>
            <a:ext cx="46085760" cy="20517699"/>
          </a:xfrm>
          <a:prstGeom prst="rect">
            <a:avLst/>
          </a:prstGeom>
        </p:spPr>
        <p:txBody>
          <a:bodyPr vert="horz" lIns="470258" tIns="235129" rIns="470258" bIns="23512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560320" y="28815456"/>
            <a:ext cx="11948160" cy="1655233"/>
          </a:xfrm>
          <a:prstGeom prst="rect">
            <a:avLst/>
          </a:prstGeom>
        </p:spPr>
        <p:txBody>
          <a:bodyPr vert="horz" lIns="470258" tIns="235129" rIns="470258" bIns="235129" rtlCol="0" anchor="ctr"/>
          <a:lstStyle>
            <a:lvl1pPr algn="l">
              <a:defRPr sz="6200">
                <a:solidFill>
                  <a:schemeClr val="tx1">
                    <a:tint val="75000"/>
                  </a:schemeClr>
                </a:solidFill>
              </a:defRPr>
            </a:lvl1pPr>
          </a:lstStyle>
          <a:p>
            <a:fld id="{85A6A8A3-E06C-EC48-94C0-16B95F50C533}" type="datetimeFigureOut">
              <a:rPr lang="en-US" smtClean="0"/>
              <a:pPr/>
              <a:t>9/20/17</a:t>
            </a:fld>
            <a:endParaRPr lang="en-US"/>
          </a:p>
        </p:txBody>
      </p:sp>
      <p:sp>
        <p:nvSpPr>
          <p:cNvPr id="5" name="Footer Placeholder 4"/>
          <p:cNvSpPr>
            <a:spLocks noGrp="1"/>
          </p:cNvSpPr>
          <p:nvPr>
            <p:ph type="ftr" sz="quarter" idx="3"/>
          </p:nvPr>
        </p:nvSpPr>
        <p:spPr>
          <a:xfrm>
            <a:off x="17495520" y="28815456"/>
            <a:ext cx="16215360" cy="1655233"/>
          </a:xfrm>
          <a:prstGeom prst="rect">
            <a:avLst/>
          </a:prstGeom>
        </p:spPr>
        <p:txBody>
          <a:bodyPr vert="horz" lIns="470258" tIns="235129" rIns="470258" bIns="235129" rtlCol="0" anchor="ctr"/>
          <a:lstStyle>
            <a:lvl1pPr algn="ctr">
              <a:defRPr sz="6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697920" y="28815456"/>
            <a:ext cx="11948160" cy="1655233"/>
          </a:xfrm>
          <a:prstGeom prst="rect">
            <a:avLst/>
          </a:prstGeom>
        </p:spPr>
        <p:txBody>
          <a:bodyPr vert="horz" lIns="470258" tIns="235129" rIns="470258" bIns="235129" rtlCol="0" anchor="ctr"/>
          <a:lstStyle>
            <a:lvl1pPr algn="r">
              <a:defRPr sz="6200">
                <a:solidFill>
                  <a:schemeClr val="tx1">
                    <a:tint val="75000"/>
                  </a:schemeClr>
                </a:solidFill>
              </a:defRPr>
            </a:lvl1pPr>
          </a:lstStyle>
          <a:p>
            <a:fld id="{C5B3EA1C-A807-594E-B3DC-F8EC67F1130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351288" rtl="0" eaLnBrk="1" latinLnBrk="0" hangingPunct="1">
        <a:spcBef>
          <a:spcPct val="0"/>
        </a:spcBef>
        <a:buNone/>
        <a:defRPr sz="22600" kern="1200">
          <a:solidFill>
            <a:schemeClr val="tx1"/>
          </a:solidFill>
          <a:latin typeface="+mj-lt"/>
          <a:ea typeface="+mj-ea"/>
          <a:cs typeface="+mj-cs"/>
        </a:defRPr>
      </a:lvl1pPr>
    </p:titleStyle>
    <p:bodyStyle>
      <a:lvl1pPr marL="1763466" indent="-1763466" algn="l" defTabSz="2351288" rtl="0" eaLnBrk="1" latinLnBrk="0" hangingPunct="1">
        <a:spcBef>
          <a:spcPct val="20000"/>
        </a:spcBef>
        <a:buFont typeface="Arial"/>
        <a:buChar char="•"/>
        <a:defRPr sz="16500" kern="1200">
          <a:solidFill>
            <a:schemeClr val="tx1"/>
          </a:solidFill>
          <a:latin typeface="+mn-lt"/>
          <a:ea typeface="+mn-ea"/>
          <a:cs typeface="+mn-cs"/>
        </a:defRPr>
      </a:lvl1pPr>
      <a:lvl2pPr marL="3820843" indent="-1469555" algn="l" defTabSz="2351288" rtl="0" eaLnBrk="1" latinLnBrk="0" hangingPunct="1">
        <a:spcBef>
          <a:spcPct val="20000"/>
        </a:spcBef>
        <a:buFont typeface="Arial"/>
        <a:buChar char="–"/>
        <a:defRPr sz="14400" kern="1200">
          <a:solidFill>
            <a:schemeClr val="tx1"/>
          </a:solidFill>
          <a:latin typeface="+mn-lt"/>
          <a:ea typeface="+mn-ea"/>
          <a:cs typeface="+mn-cs"/>
        </a:defRPr>
      </a:lvl2pPr>
      <a:lvl3pPr marL="5878220" indent="-1175644" algn="l" defTabSz="2351288" rtl="0" eaLnBrk="1" latinLnBrk="0" hangingPunct="1">
        <a:spcBef>
          <a:spcPct val="20000"/>
        </a:spcBef>
        <a:buFont typeface="Arial"/>
        <a:buChar char="•"/>
        <a:defRPr sz="12300" kern="1200">
          <a:solidFill>
            <a:schemeClr val="tx1"/>
          </a:solidFill>
          <a:latin typeface="+mn-lt"/>
          <a:ea typeface="+mn-ea"/>
          <a:cs typeface="+mn-cs"/>
        </a:defRPr>
      </a:lvl3pPr>
      <a:lvl4pPr marL="8229509" indent="-1175644" algn="l" defTabSz="2351288" rtl="0" eaLnBrk="1" latinLnBrk="0" hangingPunct="1">
        <a:spcBef>
          <a:spcPct val="20000"/>
        </a:spcBef>
        <a:buFont typeface="Arial"/>
        <a:buChar char="–"/>
        <a:defRPr sz="10300" kern="1200">
          <a:solidFill>
            <a:schemeClr val="tx1"/>
          </a:solidFill>
          <a:latin typeface="+mn-lt"/>
          <a:ea typeface="+mn-ea"/>
          <a:cs typeface="+mn-cs"/>
        </a:defRPr>
      </a:lvl4pPr>
      <a:lvl5pPr marL="10580797" indent="-1175644" algn="l" defTabSz="2351288" rtl="0" eaLnBrk="1" latinLnBrk="0" hangingPunct="1">
        <a:spcBef>
          <a:spcPct val="20000"/>
        </a:spcBef>
        <a:buFont typeface="Arial"/>
        <a:buChar char="»"/>
        <a:defRPr sz="10300" kern="1200">
          <a:solidFill>
            <a:schemeClr val="tx1"/>
          </a:solidFill>
          <a:latin typeface="+mn-lt"/>
          <a:ea typeface="+mn-ea"/>
          <a:cs typeface="+mn-cs"/>
        </a:defRPr>
      </a:lvl5pPr>
      <a:lvl6pPr marL="12932085" indent="-1175644" algn="l" defTabSz="2351288" rtl="0" eaLnBrk="1" latinLnBrk="0" hangingPunct="1">
        <a:spcBef>
          <a:spcPct val="20000"/>
        </a:spcBef>
        <a:buFont typeface="Arial"/>
        <a:buChar char="•"/>
        <a:defRPr sz="10300" kern="1200">
          <a:solidFill>
            <a:schemeClr val="tx1"/>
          </a:solidFill>
          <a:latin typeface="+mn-lt"/>
          <a:ea typeface="+mn-ea"/>
          <a:cs typeface="+mn-cs"/>
        </a:defRPr>
      </a:lvl6pPr>
      <a:lvl7pPr marL="15283373" indent="-1175644" algn="l" defTabSz="2351288" rtl="0" eaLnBrk="1" latinLnBrk="0" hangingPunct="1">
        <a:spcBef>
          <a:spcPct val="20000"/>
        </a:spcBef>
        <a:buFont typeface="Arial"/>
        <a:buChar char="•"/>
        <a:defRPr sz="10300" kern="1200">
          <a:solidFill>
            <a:schemeClr val="tx1"/>
          </a:solidFill>
          <a:latin typeface="+mn-lt"/>
          <a:ea typeface="+mn-ea"/>
          <a:cs typeface="+mn-cs"/>
        </a:defRPr>
      </a:lvl7pPr>
      <a:lvl8pPr marL="17634661" indent="-1175644" algn="l" defTabSz="2351288" rtl="0" eaLnBrk="1" latinLnBrk="0" hangingPunct="1">
        <a:spcBef>
          <a:spcPct val="20000"/>
        </a:spcBef>
        <a:buFont typeface="Arial"/>
        <a:buChar char="•"/>
        <a:defRPr sz="10300" kern="1200">
          <a:solidFill>
            <a:schemeClr val="tx1"/>
          </a:solidFill>
          <a:latin typeface="+mn-lt"/>
          <a:ea typeface="+mn-ea"/>
          <a:cs typeface="+mn-cs"/>
        </a:defRPr>
      </a:lvl8pPr>
      <a:lvl9pPr marL="19985949" indent="-1175644" algn="l" defTabSz="2351288" rtl="0" eaLnBrk="1" latinLnBrk="0" hangingPunct="1">
        <a:spcBef>
          <a:spcPct val="20000"/>
        </a:spcBef>
        <a:buFont typeface="Arial"/>
        <a:buChar char="•"/>
        <a:defRPr sz="10300" kern="1200">
          <a:solidFill>
            <a:schemeClr val="tx1"/>
          </a:solidFill>
          <a:latin typeface="+mn-lt"/>
          <a:ea typeface="+mn-ea"/>
          <a:cs typeface="+mn-cs"/>
        </a:defRPr>
      </a:lvl9pPr>
    </p:bodyStyle>
    <p:otherStyle>
      <a:defPPr>
        <a:defRPr lang="en-US"/>
      </a:defPPr>
      <a:lvl1pPr marL="0" algn="l" defTabSz="2351288" rtl="0" eaLnBrk="1" latinLnBrk="0" hangingPunct="1">
        <a:defRPr sz="9300" kern="1200">
          <a:solidFill>
            <a:schemeClr val="tx1"/>
          </a:solidFill>
          <a:latin typeface="+mn-lt"/>
          <a:ea typeface="+mn-ea"/>
          <a:cs typeface="+mn-cs"/>
        </a:defRPr>
      </a:lvl1pPr>
      <a:lvl2pPr marL="2351288" algn="l" defTabSz="2351288" rtl="0" eaLnBrk="1" latinLnBrk="0" hangingPunct="1">
        <a:defRPr sz="9300" kern="1200">
          <a:solidFill>
            <a:schemeClr val="tx1"/>
          </a:solidFill>
          <a:latin typeface="+mn-lt"/>
          <a:ea typeface="+mn-ea"/>
          <a:cs typeface="+mn-cs"/>
        </a:defRPr>
      </a:lvl2pPr>
      <a:lvl3pPr marL="4702576" algn="l" defTabSz="2351288" rtl="0" eaLnBrk="1" latinLnBrk="0" hangingPunct="1">
        <a:defRPr sz="9300" kern="1200">
          <a:solidFill>
            <a:schemeClr val="tx1"/>
          </a:solidFill>
          <a:latin typeface="+mn-lt"/>
          <a:ea typeface="+mn-ea"/>
          <a:cs typeface="+mn-cs"/>
        </a:defRPr>
      </a:lvl3pPr>
      <a:lvl4pPr marL="7053864" algn="l" defTabSz="2351288" rtl="0" eaLnBrk="1" latinLnBrk="0" hangingPunct="1">
        <a:defRPr sz="9300" kern="1200">
          <a:solidFill>
            <a:schemeClr val="tx1"/>
          </a:solidFill>
          <a:latin typeface="+mn-lt"/>
          <a:ea typeface="+mn-ea"/>
          <a:cs typeface="+mn-cs"/>
        </a:defRPr>
      </a:lvl4pPr>
      <a:lvl5pPr marL="9405153" algn="l" defTabSz="2351288" rtl="0" eaLnBrk="1" latinLnBrk="0" hangingPunct="1">
        <a:defRPr sz="9300" kern="1200">
          <a:solidFill>
            <a:schemeClr val="tx1"/>
          </a:solidFill>
          <a:latin typeface="+mn-lt"/>
          <a:ea typeface="+mn-ea"/>
          <a:cs typeface="+mn-cs"/>
        </a:defRPr>
      </a:lvl5pPr>
      <a:lvl6pPr marL="11756441" algn="l" defTabSz="2351288" rtl="0" eaLnBrk="1" latinLnBrk="0" hangingPunct="1">
        <a:defRPr sz="9300" kern="1200">
          <a:solidFill>
            <a:schemeClr val="tx1"/>
          </a:solidFill>
          <a:latin typeface="+mn-lt"/>
          <a:ea typeface="+mn-ea"/>
          <a:cs typeface="+mn-cs"/>
        </a:defRPr>
      </a:lvl6pPr>
      <a:lvl7pPr marL="14107729" algn="l" defTabSz="2351288" rtl="0" eaLnBrk="1" latinLnBrk="0" hangingPunct="1">
        <a:defRPr sz="9300" kern="1200">
          <a:solidFill>
            <a:schemeClr val="tx1"/>
          </a:solidFill>
          <a:latin typeface="+mn-lt"/>
          <a:ea typeface="+mn-ea"/>
          <a:cs typeface="+mn-cs"/>
        </a:defRPr>
      </a:lvl7pPr>
      <a:lvl8pPr marL="16459017" algn="l" defTabSz="2351288" rtl="0" eaLnBrk="1" latinLnBrk="0" hangingPunct="1">
        <a:defRPr sz="9300" kern="1200">
          <a:solidFill>
            <a:schemeClr val="tx1"/>
          </a:solidFill>
          <a:latin typeface="+mn-lt"/>
          <a:ea typeface="+mn-ea"/>
          <a:cs typeface="+mn-cs"/>
        </a:defRPr>
      </a:lvl8pPr>
      <a:lvl9pPr marL="18810305" algn="l" defTabSz="2351288" rtl="0" eaLnBrk="1" latinLnBrk="0" hangingPunct="1">
        <a:defRPr sz="9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jpg"/><Relationship Id="rId12" Type="http://schemas.openxmlformats.org/officeDocument/2006/relationships/image" Target="../media/image11.jpg"/><Relationship Id="rId13" Type="http://schemas.openxmlformats.org/officeDocument/2006/relationships/image" Target="../media/image12.jpg"/><Relationship Id="rId14" Type="http://schemas.openxmlformats.org/officeDocument/2006/relationships/image" Target="../media/image13.png"/><Relationship Id="rId15" Type="http://schemas.openxmlformats.org/officeDocument/2006/relationships/image" Target="../media/image14.jpg"/><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jpg"/><Relationship Id="rId9" Type="http://schemas.openxmlformats.org/officeDocument/2006/relationships/image" Target="../media/image8.jpg"/><Relationship Id="rId10"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914400" y="6859589"/>
            <a:ext cx="15819119" cy="5782362"/>
          </a:xfrm>
          <a:prstGeom prst="rect">
            <a:avLst/>
          </a:prstGeom>
          <a:solidFill>
            <a:schemeClr val="bg1"/>
          </a:solidFill>
          <a:ln w="25400" cap="flat" cmpd="sng" algn="ctr">
            <a:noFill/>
            <a:prstDash val="solid"/>
            <a:round/>
            <a:headEnd type="none" w="med" len="med"/>
            <a:tailEnd type="none" w="med" len="med"/>
          </a:ln>
          <a:effectLst>
            <a:glow rad="63500">
              <a:schemeClr val="accent1">
                <a:alpha val="75000"/>
              </a:schemeClr>
            </a:glow>
            <a:outerShdw blurRad="317500" dist="38100" dir="2700000" algn="br">
              <a:srgbClr val="000000">
                <a:alpha val="43000"/>
              </a:srgbClr>
            </a:outerShdw>
          </a:effectLst>
        </p:spPr>
        <p:style>
          <a:lnRef idx="2">
            <a:schemeClr val="accent1"/>
          </a:lnRef>
          <a:fillRef idx="1">
            <a:schemeClr val="lt1"/>
          </a:fillRef>
          <a:effectRef idx="0">
            <a:schemeClr val="accent1"/>
          </a:effectRef>
          <a:fontRef idx="minor">
            <a:schemeClr val="dk1"/>
          </a:fontRef>
        </p:style>
        <p:txBody>
          <a:bodyPr lIns="457200" tIns="1143000" rIns="457200" rtlCol="0" anchor="t"/>
          <a:lstStyle/>
          <a:p>
            <a:endParaRPr lang="en-US" sz="3200" dirty="0" smtClean="0"/>
          </a:p>
        </p:txBody>
      </p:sp>
      <p:sp>
        <p:nvSpPr>
          <p:cNvPr id="16" name="Rectangle 15"/>
          <p:cNvSpPr/>
          <p:nvPr/>
        </p:nvSpPr>
        <p:spPr>
          <a:xfrm>
            <a:off x="0" y="914400"/>
            <a:ext cx="51206400" cy="4953506"/>
          </a:xfrm>
          <a:prstGeom prst="rect">
            <a:avLst/>
          </a:prstGeom>
          <a:solidFill>
            <a:schemeClr val="accent5">
              <a:lumMod val="60000"/>
              <a:lumOff val="40000"/>
            </a:schemeClr>
          </a:solidFill>
          <a:ln/>
        </p:spPr>
        <p:style>
          <a:lnRef idx="3">
            <a:schemeClr val="lt1"/>
          </a:lnRef>
          <a:fillRef idx="1">
            <a:schemeClr val="accent5"/>
          </a:fillRef>
          <a:effectRef idx="1">
            <a:schemeClr val="accent5"/>
          </a:effectRef>
          <a:fontRef idx="minor">
            <a:schemeClr val="lt1"/>
          </a:fontRef>
        </p:style>
        <p:txBody>
          <a:bodyPr rtlCol="0" anchor="ctr"/>
          <a:lstStyle/>
          <a:p>
            <a:pPr algn="ctr"/>
            <a:endParaRPr lang="en-US" sz="8800"/>
          </a:p>
        </p:txBody>
      </p:sp>
      <p:sp>
        <p:nvSpPr>
          <p:cNvPr id="30" name="Rectangle 29"/>
          <p:cNvSpPr/>
          <p:nvPr/>
        </p:nvSpPr>
        <p:spPr>
          <a:xfrm>
            <a:off x="17632682" y="6858000"/>
            <a:ext cx="15819119" cy="23315612"/>
          </a:xfrm>
          <a:prstGeom prst="rect">
            <a:avLst/>
          </a:prstGeom>
          <a:solidFill>
            <a:schemeClr val="bg1"/>
          </a:solidFill>
          <a:ln w="25400" cap="flat" cmpd="sng" algn="ctr">
            <a:noFill/>
            <a:prstDash val="solid"/>
            <a:round/>
            <a:headEnd type="none" w="med" len="med"/>
            <a:tailEnd type="none" w="med" len="med"/>
          </a:ln>
          <a:effectLst>
            <a:glow rad="63500">
              <a:schemeClr val="accent1">
                <a:alpha val="75000"/>
              </a:schemeClr>
            </a:glow>
            <a:outerShdw blurRad="317500" dist="38100" dir="2700000" algn="br">
              <a:srgbClr val="000000">
                <a:alpha val="43000"/>
              </a:srgbClr>
            </a:outerShdw>
          </a:effectLst>
        </p:spPr>
        <p:style>
          <a:lnRef idx="2">
            <a:schemeClr val="accent1"/>
          </a:lnRef>
          <a:fillRef idx="1">
            <a:schemeClr val="lt1"/>
          </a:fillRef>
          <a:effectRef idx="0">
            <a:schemeClr val="accent1"/>
          </a:effectRef>
          <a:fontRef idx="minor">
            <a:schemeClr val="dk1"/>
          </a:fontRef>
        </p:style>
        <p:txBody>
          <a:bodyPr lIns="457200" tIns="1143000" rIns="457200" rtlCol="0" anchor="t"/>
          <a:lstStyle/>
          <a:p>
            <a:pPr marL="457200" indent="457200">
              <a:buSzPct val="100000"/>
            </a:pPr>
            <a:endParaRPr lang="en-US" sz="3200" smtClean="0"/>
          </a:p>
          <a:p>
            <a:pPr marL="457200" indent="457200">
              <a:buSzPct val="100000"/>
              <a:buFont typeface="Wingdings" charset="2"/>
              <a:buChar char="§"/>
            </a:pPr>
            <a:endParaRPr lang="en-US" sz="3200" dirty="0" smtClean="0"/>
          </a:p>
          <a:p>
            <a:pPr marL="457200">
              <a:buSzPct val="100000"/>
              <a:buFont typeface="Wingdings" charset="2"/>
              <a:buChar char="§"/>
            </a:pPr>
            <a:endParaRPr lang="en-US" sz="3200" dirty="0" smtClean="0"/>
          </a:p>
          <a:p>
            <a:endParaRPr lang="en-US" sz="3200" dirty="0" smtClean="0"/>
          </a:p>
          <a:p>
            <a:endParaRPr lang="en-US" sz="3200" dirty="0" smtClean="0"/>
          </a:p>
          <a:p>
            <a:endParaRPr lang="en-US" sz="3200" dirty="0"/>
          </a:p>
        </p:txBody>
      </p:sp>
      <p:sp>
        <p:nvSpPr>
          <p:cNvPr id="2" name="Title 1"/>
          <p:cNvSpPr>
            <a:spLocks noGrp="1"/>
          </p:cNvSpPr>
          <p:nvPr>
            <p:ph type="ctrTitle"/>
          </p:nvPr>
        </p:nvSpPr>
        <p:spPr>
          <a:xfrm>
            <a:off x="5181600" y="914400"/>
            <a:ext cx="40843200" cy="2895600"/>
          </a:xfrm>
          <a:noFill/>
          <a:ln>
            <a:noFill/>
          </a:ln>
        </p:spPr>
        <p:style>
          <a:lnRef idx="2">
            <a:schemeClr val="accent1"/>
          </a:lnRef>
          <a:fillRef idx="1">
            <a:schemeClr val="lt1"/>
          </a:fillRef>
          <a:effectRef idx="0">
            <a:schemeClr val="accent1"/>
          </a:effectRef>
          <a:fontRef idx="minor">
            <a:schemeClr val="dk1"/>
          </a:fontRef>
        </p:style>
        <p:txBody>
          <a:bodyPr anchor="ctr">
            <a:noAutofit/>
          </a:bodyPr>
          <a:lstStyle/>
          <a:p>
            <a:r>
              <a:rPr lang="en-US" sz="10000" dirty="0" smtClean="0">
                <a:solidFill>
                  <a:schemeClr val="tx1"/>
                </a:solidFill>
              </a:rPr>
              <a:t>Image </a:t>
            </a:r>
            <a:r>
              <a:rPr lang="en-US" sz="10000" dirty="0" smtClean="0">
                <a:solidFill>
                  <a:schemeClr val="tx1"/>
                </a:solidFill>
              </a:rPr>
              <a:t>Classification </a:t>
            </a:r>
            <a:r>
              <a:rPr lang="en-US" sz="10000" dirty="0" smtClean="0">
                <a:solidFill>
                  <a:schemeClr val="tx1"/>
                </a:solidFill>
              </a:rPr>
              <a:t>and Object Detection </a:t>
            </a:r>
            <a:br>
              <a:rPr lang="en-US" sz="10000" dirty="0" smtClean="0">
                <a:solidFill>
                  <a:schemeClr val="tx1"/>
                </a:solidFill>
              </a:rPr>
            </a:br>
            <a:r>
              <a:rPr lang="en-US" sz="8800" dirty="0" smtClean="0">
                <a:solidFill>
                  <a:schemeClr val="tx1"/>
                </a:solidFill>
              </a:rPr>
              <a:t>by</a:t>
            </a:r>
            <a:r>
              <a:rPr lang="en-US" sz="10000" dirty="0" smtClean="0">
                <a:solidFill>
                  <a:schemeClr val="tx1"/>
                </a:solidFill>
              </a:rPr>
              <a:t> </a:t>
            </a:r>
            <a:r>
              <a:rPr lang="en-US" sz="8800" dirty="0"/>
              <a:t>convolutional neural network </a:t>
            </a:r>
            <a:r>
              <a:rPr lang="en-US" sz="9600" dirty="0" smtClean="0">
                <a:solidFill>
                  <a:schemeClr val="tx1"/>
                </a:solidFill>
              </a:rPr>
              <a:t> </a:t>
            </a:r>
            <a:endParaRPr lang="en-US" sz="10000" dirty="0">
              <a:solidFill>
                <a:schemeClr val="tx1"/>
              </a:solidFill>
            </a:endParaRPr>
          </a:p>
        </p:txBody>
      </p:sp>
      <p:sp>
        <p:nvSpPr>
          <p:cNvPr id="8" name="TextBox 7"/>
          <p:cNvSpPr txBox="1"/>
          <p:nvPr/>
        </p:nvSpPr>
        <p:spPr>
          <a:xfrm>
            <a:off x="5181600" y="4045278"/>
            <a:ext cx="40843200" cy="1569660"/>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square" rtlCol="0" anchor="ctr">
            <a:spAutoFit/>
          </a:bodyPr>
          <a:lstStyle/>
          <a:p>
            <a:pPr algn="ctr"/>
            <a:r>
              <a:rPr lang="en-US" sz="4800" i="1" dirty="0" smtClean="0">
                <a:solidFill>
                  <a:srgbClr val="0D2B48"/>
                </a:solidFill>
              </a:rPr>
              <a:t> </a:t>
            </a:r>
            <a:r>
              <a:rPr lang="en-US" sz="4800" i="1" dirty="0" smtClean="0">
                <a:solidFill>
                  <a:srgbClr val="0D2B48"/>
                </a:solidFill>
              </a:rPr>
              <a:t>Wallace He with </a:t>
            </a:r>
            <a:r>
              <a:rPr lang="en-US" sz="4800" i="1" dirty="0" smtClean="0">
                <a:solidFill>
                  <a:srgbClr val="0D2B48"/>
                </a:solidFill>
              </a:rPr>
              <a:t>Dr. Lewis Barnett</a:t>
            </a:r>
          </a:p>
          <a:p>
            <a:pPr algn="ctr"/>
            <a:r>
              <a:rPr lang="en-US" sz="4800" i="1" dirty="0" smtClean="0">
                <a:solidFill>
                  <a:srgbClr val="0D2B48"/>
                </a:solidFill>
              </a:rPr>
              <a:t>School of Arts &amp; Science, University of Richmond, VA  23173</a:t>
            </a:r>
            <a:endParaRPr lang="en-US" sz="4800" i="1" dirty="0">
              <a:solidFill>
                <a:srgbClr val="0D2B48"/>
              </a:solidFill>
            </a:endParaRPr>
          </a:p>
        </p:txBody>
      </p:sp>
      <p:sp>
        <p:nvSpPr>
          <p:cNvPr id="15" name="Rectangle 14"/>
          <p:cNvSpPr/>
          <p:nvPr/>
        </p:nvSpPr>
        <p:spPr>
          <a:xfrm>
            <a:off x="34472881" y="6856412"/>
            <a:ext cx="15819119" cy="5452940"/>
          </a:xfrm>
          <a:prstGeom prst="rect">
            <a:avLst/>
          </a:prstGeom>
          <a:solidFill>
            <a:schemeClr val="bg1"/>
          </a:solidFill>
          <a:ln>
            <a:noFill/>
          </a:ln>
          <a:effectLst>
            <a:glow rad="63500">
              <a:schemeClr val="accent1">
                <a:alpha val="75000"/>
              </a:schemeClr>
            </a:glow>
            <a:outerShdw blurRad="317500" dist="38100" dir="2700000" algn="br">
              <a:srgbClr val="000000">
                <a:alpha val="43000"/>
              </a:srgb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 name="TextBox 43"/>
          <p:cNvSpPr txBox="1"/>
          <p:nvPr/>
        </p:nvSpPr>
        <p:spPr>
          <a:xfrm>
            <a:off x="914400" y="7772400"/>
            <a:ext cx="15920115" cy="5047536"/>
          </a:xfrm>
          <a:prstGeom prst="rect">
            <a:avLst/>
          </a:prstGeom>
          <a:noFill/>
        </p:spPr>
        <p:txBody>
          <a:bodyPr wrap="square" lIns="457200" tIns="457200" rIns="457200" bIns="457200" rtlCol="0">
            <a:spAutoFit/>
          </a:bodyPr>
          <a:lstStyle/>
          <a:p>
            <a:pPr lvl="0"/>
            <a:r>
              <a:rPr lang="en-US" sz="3600" dirty="0" smtClean="0">
                <a:solidFill>
                  <a:srgbClr val="0D2B48"/>
                </a:solidFill>
              </a:rPr>
              <a:t>Our </a:t>
            </a:r>
            <a:r>
              <a:rPr lang="en-US" sz="3600" dirty="0" smtClean="0">
                <a:solidFill>
                  <a:srgbClr val="0D2B48"/>
                </a:solidFill>
              </a:rPr>
              <a:t>goal:</a:t>
            </a:r>
          </a:p>
          <a:p>
            <a:pPr marL="457200" lvl="0" indent="-457200">
              <a:buFont typeface="Wingdings" charset="2"/>
              <a:buChar char="§"/>
            </a:pPr>
            <a:r>
              <a:rPr lang="en-US" sz="3200" dirty="0" smtClean="0">
                <a:solidFill>
                  <a:srgbClr val="0D2B48"/>
                </a:solidFill>
              </a:rPr>
              <a:t>Given </a:t>
            </a:r>
            <a:r>
              <a:rPr lang="en-US" sz="3200" dirty="0" smtClean="0">
                <a:solidFill>
                  <a:srgbClr val="0D2B48"/>
                </a:solidFill>
              </a:rPr>
              <a:t>an image of a bird, predict its species using deep learning techniques.</a:t>
            </a:r>
          </a:p>
          <a:p>
            <a:pPr marL="457200" lvl="0" indent="-457200">
              <a:buFont typeface="Wingdings" charset="2"/>
              <a:buChar char="§"/>
            </a:pPr>
            <a:r>
              <a:rPr lang="en-US" sz="3200" dirty="0" smtClean="0">
                <a:solidFill>
                  <a:srgbClr val="0D2B48"/>
                </a:solidFill>
              </a:rPr>
              <a:t>If </a:t>
            </a:r>
            <a:r>
              <a:rPr lang="en-US" sz="3200" dirty="0" smtClean="0">
                <a:solidFill>
                  <a:srgbClr val="0D2B48"/>
                </a:solidFill>
              </a:rPr>
              <a:t>we can accurately classify bird images, </a:t>
            </a:r>
            <a:r>
              <a:rPr lang="en-US" sz="3200" dirty="0" smtClean="0">
                <a:solidFill>
                  <a:srgbClr val="0D2B48"/>
                </a:solidFill>
              </a:rPr>
              <a:t>Can we also get the position of the bird.</a:t>
            </a:r>
            <a:endParaRPr lang="en-US" sz="2000" dirty="0" smtClean="0">
              <a:solidFill>
                <a:srgbClr val="0D2B48"/>
              </a:solidFill>
            </a:endParaRPr>
          </a:p>
          <a:p>
            <a:pPr lvl="0"/>
            <a:endParaRPr lang="en-US" sz="3600" dirty="0" smtClean="0">
              <a:solidFill>
                <a:srgbClr val="0D2B48"/>
              </a:solidFill>
            </a:endParaRPr>
          </a:p>
          <a:p>
            <a:pPr lvl="0"/>
            <a:r>
              <a:rPr lang="en-US" sz="3600" dirty="0" smtClean="0">
                <a:solidFill>
                  <a:srgbClr val="0D2B48"/>
                </a:solidFill>
              </a:rPr>
              <a:t>Methods/Tools for research:</a:t>
            </a:r>
          </a:p>
          <a:p>
            <a:pPr marL="571500" lvl="0" indent="-571500">
              <a:buFont typeface="Wingdings" charset="2"/>
              <a:buChar char="§"/>
            </a:pPr>
            <a:r>
              <a:rPr lang="en-US" sz="3200" dirty="0" smtClean="0"/>
              <a:t>Convolutional </a:t>
            </a:r>
            <a:r>
              <a:rPr lang="en-US" sz="3200" dirty="0"/>
              <a:t>neural </a:t>
            </a:r>
            <a:r>
              <a:rPr lang="en-US" sz="3200" dirty="0" smtClean="0"/>
              <a:t>network for image classification</a:t>
            </a:r>
          </a:p>
          <a:p>
            <a:pPr marL="571500" lvl="0" indent="-571500">
              <a:buFont typeface="Wingdings" charset="2"/>
              <a:buChar char="§"/>
            </a:pPr>
            <a:r>
              <a:rPr lang="en-US" sz="3200" dirty="0" smtClean="0"/>
              <a:t>Faster R-CNN(Regional convolutional neural network) for object detection</a:t>
            </a:r>
          </a:p>
          <a:p>
            <a:pPr marL="571500" lvl="0" indent="-571500">
              <a:buFont typeface="Wingdings" charset="2"/>
              <a:buChar char="§"/>
            </a:pPr>
            <a:r>
              <a:rPr lang="en-US" sz="3200" dirty="0" err="1" smtClean="0"/>
              <a:t>Keras</a:t>
            </a:r>
            <a:r>
              <a:rPr lang="en-US" sz="3200" dirty="0" smtClean="0"/>
              <a:t>: an open source neural network library written in Python</a:t>
            </a:r>
          </a:p>
        </p:txBody>
      </p:sp>
      <p:sp>
        <p:nvSpPr>
          <p:cNvPr id="46" name="TextBox 45"/>
          <p:cNvSpPr txBox="1"/>
          <p:nvPr/>
        </p:nvSpPr>
        <p:spPr>
          <a:xfrm>
            <a:off x="823449" y="13923969"/>
            <a:ext cx="15819118" cy="6463308"/>
          </a:xfrm>
          <a:prstGeom prst="rect">
            <a:avLst/>
          </a:prstGeom>
          <a:noFill/>
        </p:spPr>
        <p:txBody>
          <a:bodyPr wrap="square" lIns="457200" tIns="457200" rIns="457200" bIns="457200" rtlCol="0">
            <a:spAutoFit/>
          </a:bodyPr>
          <a:lstStyle/>
          <a:p>
            <a:r>
              <a:rPr lang="en-US" sz="3200" dirty="0" smtClean="0"/>
              <a:t>  As </a:t>
            </a:r>
            <a:r>
              <a:rPr lang="en-US" sz="3200" dirty="0" smtClean="0"/>
              <a:t>one of the most active fields in computer science study nowadays, deep learning provides cutting edge solution for </a:t>
            </a:r>
            <a:r>
              <a:rPr lang="en-US" sz="3200" dirty="0" smtClean="0"/>
              <a:t>image </a:t>
            </a:r>
            <a:r>
              <a:rPr lang="en-US" sz="3200" dirty="0" smtClean="0"/>
              <a:t>classification</a:t>
            </a:r>
            <a:r>
              <a:rPr lang="en-US" sz="3200" dirty="0"/>
              <a:t>, </a:t>
            </a:r>
            <a:r>
              <a:rPr lang="en-US" sz="3200" dirty="0" smtClean="0"/>
              <a:t>and Object Detection.</a:t>
            </a:r>
          </a:p>
          <a:p>
            <a:endParaRPr lang="en-US" sz="3200" dirty="0" smtClean="0"/>
          </a:p>
          <a:p>
            <a:r>
              <a:rPr lang="en-US" sz="3200" b="1" dirty="0"/>
              <a:t> </a:t>
            </a:r>
            <a:r>
              <a:rPr lang="en-US" sz="3200" b="1" dirty="0" smtClean="0"/>
              <a:t> </a:t>
            </a:r>
            <a:r>
              <a:rPr lang="en-US" sz="3600" b="1" dirty="0" smtClean="0"/>
              <a:t>A convolutional neural network (CNN) </a:t>
            </a:r>
            <a:r>
              <a:rPr lang="en-US" sz="3200" dirty="0" smtClean="0"/>
              <a:t>has four main operations: Convolution, Non Linearity (</a:t>
            </a:r>
            <a:r>
              <a:rPr lang="en-US" sz="3200" dirty="0" err="1" smtClean="0"/>
              <a:t>ReLU</a:t>
            </a:r>
            <a:r>
              <a:rPr lang="en-US" sz="3200" dirty="0" smtClean="0"/>
              <a:t>), Pooling or Sub Sampling, and Classification (Fully Connected Layer).</a:t>
            </a:r>
            <a:endParaRPr lang="en-US" sz="2800" dirty="0" smtClean="0">
              <a:solidFill>
                <a:srgbClr val="0D2B48"/>
              </a:solidFill>
            </a:endParaRPr>
          </a:p>
          <a:p>
            <a:r>
              <a:rPr lang="en-US" sz="2800" dirty="0" smtClean="0">
                <a:solidFill>
                  <a:srgbClr val="0D2B48"/>
                </a:solidFill>
              </a:rPr>
              <a:t>・Convolution </a:t>
            </a:r>
            <a:r>
              <a:rPr lang="en-US" sz="2800" dirty="0" smtClean="0">
                <a:solidFill>
                  <a:srgbClr val="0D2B48"/>
                </a:solidFill>
              </a:rPr>
              <a:t>Step: </a:t>
            </a:r>
            <a:r>
              <a:rPr lang="en-US" sz="2800" dirty="0"/>
              <a:t>extract features from the input </a:t>
            </a:r>
            <a:r>
              <a:rPr lang="en-US" sz="2800" dirty="0" smtClean="0"/>
              <a:t>image. </a:t>
            </a:r>
            <a:r>
              <a:rPr lang="en-US" sz="2800" dirty="0"/>
              <a:t>Convolution preserves the spatial relationship between pixels by learning image features using small squares of input data</a:t>
            </a:r>
            <a:r>
              <a:rPr lang="en-US" sz="2800" dirty="0" smtClean="0"/>
              <a:t>.</a:t>
            </a:r>
            <a:r>
              <a:rPr lang="en-US" sz="2800" dirty="0"/>
              <a:t> </a:t>
            </a:r>
            <a:endParaRPr lang="en-US" sz="2800" dirty="0" smtClean="0"/>
          </a:p>
          <a:p>
            <a:r>
              <a:rPr lang="en-US" sz="2800" dirty="0" smtClean="0">
                <a:solidFill>
                  <a:srgbClr val="0D2B48"/>
                </a:solidFill>
              </a:rPr>
              <a:t>・Non Linearity (</a:t>
            </a:r>
            <a:r>
              <a:rPr lang="en-US" sz="2800" dirty="0" err="1" smtClean="0">
                <a:solidFill>
                  <a:srgbClr val="0D2B48"/>
                </a:solidFill>
              </a:rPr>
              <a:t>ReLU</a:t>
            </a:r>
            <a:r>
              <a:rPr lang="en-US" sz="2800" dirty="0" smtClean="0">
                <a:solidFill>
                  <a:srgbClr val="0D2B48"/>
                </a:solidFill>
              </a:rPr>
              <a:t>): </a:t>
            </a:r>
            <a:r>
              <a:rPr lang="en-US" sz="2800" dirty="0"/>
              <a:t>element wise operation (applied per pixel</a:t>
            </a:r>
            <a:r>
              <a:rPr lang="en-US" sz="2800" dirty="0" smtClean="0"/>
              <a:t>)</a:t>
            </a:r>
            <a:r>
              <a:rPr lang="en-US" sz="2800" dirty="0"/>
              <a:t> to introduce non-linearity in </a:t>
            </a:r>
            <a:r>
              <a:rPr lang="en-US" sz="2800" dirty="0" smtClean="0"/>
              <a:t>CNN.</a:t>
            </a:r>
          </a:p>
          <a:p>
            <a:r>
              <a:rPr lang="en-US" sz="2800" dirty="0" smtClean="0">
                <a:solidFill>
                  <a:srgbClr val="0D2B48"/>
                </a:solidFill>
              </a:rPr>
              <a:t>・Pooling Step: </a:t>
            </a:r>
            <a:r>
              <a:rPr lang="en-US" sz="2800" dirty="0"/>
              <a:t>s</a:t>
            </a:r>
            <a:r>
              <a:rPr lang="en-US" sz="2800" dirty="0" smtClean="0"/>
              <a:t>patial </a:t>
            </a:r>
            <a:r>
              <a:rPr lang="en-US" sz="2800" dirty="0"/>
              <a:t>Pooling (also called subsampling or </a:t>
            </a:r>
            <a:r>
              <a:rPr lang="en-US" sz="2800" dirty="0" smtClean="0"/>
              <a:t>down-sampling</a:t>
            </a:r>
            <a:r>
              <a:rPr lang="en-US" sz="2800" dirty="0"/>
              <a:t>) reduces the dimensionality of each feature map but retains the most important information</a:t>
            </a:r>
            <a:r>
              <a:rPr lang="en-US" sz="2800" dirty="0" smtClean="0"/>
              <a:t>.</a:t>
            </a:r>
          </a:p>
          <a:p>
            <a:r>
              <a:rPr lang="en-US" sz="2800" dirty="0" smtClean="0">
                <a:solidFill>
                  <a:srgbClr val="0D2B48"/>
                </a:solidFill>
              </a:rPr>
              <a:t>・Classification Step:</a:t>
            </a:r>
            <a:r>
              <a:rPr lang="en-US" sz="2800" dirty="0" smtClean="0"/>
              <a:t> use features </a:t>
            </a:r>
            <a:r>
              <a:rPr lang="en-US" sz="2800" dirty="0"/>
              <a:t>output from the convolutional and pooling layers </a:t>
            </a:r>
            <a:r>
              <a:rPr lang="en-US" sz="2800" dirty="0" smtClean="0"/>
              <a:t>for </a:t>
            </a:r>
            <a:r>
              <a:rPr lang="en-US" sz="2800" dirty="0"/>
              <a:t>classifying the input image into various classes based on the training dataset</a:t>
            </a:r>
            <a:r>
              <a:rPr lang="en-US" sz="2800" dirty="0" smtClean="0"/>
              <a:t>. </a:t>
            </a:r>
          </a:p>
        </p:txBody>
      </p:sp>
      <p:sp>
        <p:nvSpPr>
          <p:cNvPr id="47" name="TextBox 46"/>
          <p:cNvSpPr txBox="1"/>
          <p:nvPr/>
        </p:nvSpPr>
        <p:spPr>
          <a:xfrm>
            <a:off x="17693641" y="7870824"/>
            <a:ext cx="15819118" cy="22590800"/>
          </a:xfrm>
          <a:prstGeom prst="rect">
            <a:avLst/>
          </a:prstGeom>
          <a:noFill/>
        </p:spPr>
        <p:txBody>
          <a:bodyPr wrap="square" lIns="457200" tIns="457200" rIns="457200" bIns="457200" rtlCol="0">
            <a:spAutoFit/>
          </a:bodyPr>
          <a:lstStyle/>
          <a:p>
            <a:r>
              <a:rPr lang="en-US" sz="3200" dirty="0" smtClean="0"/>
              <a:t>I used  8 classes of birds with more than 3000 pictures for training CNN and 2 classes of birds/</a:t>
            </a:r>
            <a:r>
              <a:rPr lang="en-US" sz="3200" dirty="0" err="1" smtClean="0"/>
              <a:t>no_birds</a:t>
            </a:r>
            <a:r>
              <a:rPr lang="en-US" sz="3200" dirty="0" smtClean="0"/>
              <a:t> with more than 1000 picture for training FRCNN.</a:t>
            </a:r>
          </a:p>
          <a:p>
            <a:endParaRPr lang="en-US" sz="3200" dirty="0" smtClean="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smtClean="0"/>
          </a:p>
          <a:p>
            <a:pPr marL="457200" indent="457200">
              <a:buSzPct val="100000"/>
              <a:buFont typeface="Wingdings" charset="2"/>
              <a:buChar char="§"/>
            </a:pPr>
            <a:r>
              <a:rPr lang="en-US" sz="3200" dirty="0" smtClean="0">
                <a:solidFill>
                  <a:srgbClr val="0D2B48"/>
                </a:solidFill>
              </a:rPr>
              <a:t>Images </a:t>
            </a:r>
            <a:r>
              <a:rPr lang="en-US" sz="3200" dirty="0" smtClean="0">
                <a:solidFill>
                  <a:srgbClr val="0D2B48"/>
                </a:solidFill>
              </a:rPr>
              <a:t>are resized to be 140 * 140 pixels before training. This shortens training time greatly without sacrificing image quality too much</a:t>
            </a:r>
            <a:r>
              <a:rPr lang="en-US" sz="3200" dirty="0" smtClean="0">
                <a:solidFill>
                  <a:srgbClr val="0D2B48"/>
                </a:solidFill>
              </a:rPr>
              <a:t>.</a:t>
            </a:r>
          </a:p>
          <a:p>
            <a:pPr marL="457200" indent="457200">
              <a:buSzPct val="100000"/>
              <a:buFont typeface="Wingdings" charset="2"/>
              <a:buChar char="§"/>
            </a:pPr>
            <a:r>
              <a:rPr lang="en-US" sz="3200" dirty="0" smtClean="0">
                <a:solidFill>
                  <a:srgbClr val="0D2B48"/>
                </a:solidFill>
              </a:rPr>
              <a:t>Images with large shadow areas can confuse the network and lower the training accuracy. Different shadow removal techniques have applied but none has shown promising result.</a:t>
            </a:r>
          </a:p>
          <a:p>
            <a:pPr marL="457200" indent="457200">
              <a:buSzPct val="100000"/>
              <a:buFont typeface="Wingdings" charset="2"/>
              <a:buChar char="§"/>
            </a:pPr>
            <a:r>
              <a:rPr lang="en-US" sz="3200" dirty="0" smtClean="0">
                <a:solidFill>
                  <a:srgbClr val="0D2B48"/>
                </a:solidFill>
              </a:rPr>
              <a:t>For object detection, all the data has to be assigned a bounding box region. For my code, I saved the X,Y position of the up-left and down-right points of the bounding box in a txt file with the image name as training data input.</a:t>
            </a:r>
          </a:p>
          <a:p>
            <a:pPr marL="457200" indent="457200">
              <a:buSzPct val="100000"/>
              <a:buFont typeface="Wingdings" charset="2"/>
              <a:buChar char="§"/>
            </a:pPr>
            <a:endParaRPr lang="en-US" sz="3200" dirty="0" smtClean="0">
              <a:solidFill>
                <a:srgbClr val="0D2B48"/>
              </a:solidFill>
            </a:endParaRPr>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a:p>
          <a:p>
            <a:pPr marL="457200" indent="457200">
              <a:buSzPct val="100000"/>
              <a:buFont typeface="Wingdings" charset="2"/>
              <a:buChar char="§"/>
            </a:pPr>
            <a:endParaRPr lang="en-US" sz="3200" dirty="0" smtClean="0"/>
          </a:p>
          <a:p>
            <a:pPr marL="457200" indent="457200">
              <a:buSzPct val="100000"/>
              <a:buFont typeface="Wingdings" charset="2"/>
              <a:buChar char="§"/>
            </a:pPr>
            <a:r>
              <a:rPr lang="en-US" sz="3200" dirty="0" smtClean="0"/>
              <a:t>Our </a:t>
            </a:r>
            <a:r>
              <a:rPr lang="en-US" sz="3200" dirty="0" smtClean="0"/>
              <a:t>model was </a:t>
            </a:r>
            <a:r>
              <a:rPr lang="en-US" sz="3200" dirty="0" smtClean="0"/>
              <a:t>trained with 60% of the entire data set. 50% of remaining images (20% of the entire image set) was used to validate the training accuracy, and the rest images (20%) was used to test the final trained network. Stratified random splits was used to create the training, validation and testing sets. The goal is to get a highest (average) accuracy score for the test set with our trained network</a:t>
            </a:r>
            <a:r>
              <a:rPr lang="en-US" sz="3200" dirty="0" smtClean="0"/>
              <a:t>.</a:t>
            </a:r>
          </a:p>
          <a:p>
            <a:pPr marL="457200" indent="457200">
              <a:buSzPct val="100000"/>
              <a:buFont typeface="Wingdings" charset="2"/>
              <a:buChar char="§"/>
            </a:pPr>
            <a:r>
              <a:rPr lang="en-US" sz="3200" dirty="0" smtClean="0"/>
              <a:t>Amazon EC2 instances utilize GPU for training. Due to the advantage of parallel processing GPUs have on CPUs, the training process is about 20 times faster on the Amazon EC2. However, the training for FRCNN still  takes for around 8 hours.</a:t>
            </a:r>
          </a:p>
          <a:p>
            <a:pPr marL="457200" indent="457200">
              <a:buSzPct val="100000"/>
              <a:buFont typeface="Wingdings" charset="2"/>
              <a:buChar char="§"/>
            </a:pPr>
            <a:r>
              <a:rPr lang="en-US" sz="3200" dirty="0" smtClean="0"/>
              <a:t>The training data can be processed inside of </a:t>
            </a:r>
            <a:r>
              <a:rPr lang="en-US" sz="3200" dirty="0" err="1" smtClean="0"/>
              <a:t>Keras</a:t>
            </a:r>
            <a:r>
              <a:rPr lang="en-US" sz="3200" dirty="0"/>
              <a:t>’ </a:t>
            </a:r>
            <a:r>
              <a:rPr lang="en-US" sz="3200" dirty="0" err="1"/>
              <a:t>ImageDataGenerator</a:t>
            </a:r>
            <a:r>
              <a:rPr lang="en-US" sz="3200" dirty="0"/>
              <a:t> </a:t>
            </a:r>
            <a:r>
              <a:rPr lang="en-US" sz="3200" dirty="0" smtClean="0"/>
              <a:t>function </a:t>
            </a:r>
            <a:r>
              <a:rPr lang="en-US" sz="3200" dirty="0"/>
              <a:t>by applying ZCA </a:t>
            </a:r>
            <a:r>
              <a:rPr lang="en-US" sz="3200" dirty="0" smtClean="0"/>
              <a:t>whitening, randomly rotate and randomly shift.  For small dataset, it can help to increase the </a:t>
            </a:r>
            <a:r>
              <a:rPr lang="en-US" sz="3200" dirty="0"/>
              <a:t>accuracy </a:t>
            </a:r>
            <a:r>
              <a:rPr lang="en-US" sz="3200" dirty="0" smtClean="0"/>
              <a:t>. </a:t>
            </a:r>
            <a:endParaRPr lang="en-US" sz="3200" dirty="0" smtClean="0"/>
          </a:p>
        </p:txBody>
      </p:sp>
      <p:grpSp>
        <p:nvGrpSpPr>
          <p:cNvPr id="58" name="Group 57"/>
          <p:cNvGrpSpPr/>
          <p:nvPr/>
        </p:nvGrpSpPr>
        <p:grpSpPr>
          <a:xfrm>
            <a:off x="888999" y="6804644"/>
            <a:ext cx="15844518" cy="1132776"/>
            <a:chOff x="914398" y="6854439"/>
            <a:chExt cx="15844518" cy="1132776"/>
          </a:xfrm>
          <a:solidFill>
            <a:schemeClr val="accent5">
              <a:lumMod val="60000"/>
              <a:lumOff val="40000"/>
            </a:schemeClr>
          </a:solidFill>
        </p:grpSpPr>
        <p:cxnSp>
          <p:nvCxnSpPr>
            <p:cNvPr id="59" name="Straight Connector 58"/>
            <p:cNvCxnSpPr/>
            <p:nvPr/>
          </p:nvCxnSpPr>
          <p:spPr>
            <a:xfrm flipV="1">
              <a:off x="1249054" y="7985627"/>
              <a:ext cx="15331439" cy="1588"/>
            </a:xfrm>
            <a:prstGeom prst="line">
              <a:avLst/>
            </a:prstGeom>
            <a:grpFill/>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60" name="TextBox 59"/>
            <p:cNvSpPr txBox="1"/>
            <p:nvPr/>
          </p:nvSpPr>
          <p:spPr>
            <a:xfrm>
              <a:off x="914398" y="6854439"/>
              <a:ext cx="15844518" cy="830997"/>
            </a:xfrm>
            <a:prstGeom prst="rect">
              <a:avLst/>
            </a:prstGeom>
            <a:grpFill/>
          </p:spPr>
          <p:txBody>
            <a:bodyPr wrap="square" rtlCol="0">
              <a:spAutoFit/>
            </a:bodyPr>
            <a:lstStyle/>
            <a:p>
              <a:r>
                <a:rPr lang="en-US" sz="4800" b="1" dirty="0" smtClean="0"/>
                <a:t>Introduction</a:t>
              </a:r>
            </a:p>
          </p:txBody>
        </p:sp>
      </p:grpSp>
      <p:grpSp>
        <p:nvGrpSpPr>
          <p:cNvPr id="61" name="Group 60"/>
          <p:cNvGrpSpPr/>
          <p:nvPr/>
        </p:nvGrpSpPr>
        <p:grpSpPr>
          <a:xfrm>
            <a:off x="923348" y="12816679"/>
            <a:ext cx="15827586" cy="946916"/>
            <a:chOff x="951649" y="6934120"/>
            <a:chExt cx="15827586" cy="946916"/>
          </a:xfrm>
        </p:grpSpPr>
        <p:cxnSp>
          <p:nvCxnSpPr>
            <p:cNvPr id="62" name="Straight Connector 61"/>
            <p:cNvCxnSpPr/>
            <p:nvPr/>
          </p:nvCxnSpPr>
          <p:spPr>
            <a:xfrm flipV="1">
              <a:off x="1173839" y="7879448"/>
              <a:ext cx="15331439" cy="1588"/>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63" name="TextBox 62"/>
            <p:cNvSpPr txBox="1"/>
            <p:nvPr/>
          </p:nvSpPr>
          <p:spPr>
            <a:xfrm>
              <a:off x="951649" y="6934120"/>
              <a:ext cx="15827586" cy="832665"/>
            </a:xfrm>
            <a:prstGeom prst="rect">
              <a:avLst/>
            </a:prstGeom>
            <a:solidFill>
              <a:schemeClr val="accent5">
                <a:lumMod val="60000"/>
                <a:lumOff val="40000"/>
              </a:schemeClr>
            </a:solidFill>
          </p:spPr>
          <p:txBody>
            <a:bodyPr wrap="square" rtlCol="0">
              <a:spAutoFit/>
            </a:bodyPr>
            <a:lstStyle/>
            <a:p>
              <a:r>
                <a:rPr lang="en-US" sz="4800" b="1" dirty="0" smtClean="0"/>
                <a:t>Detail of Methods</a:t>
              </a:r>
              <a:endParaRPr lang="en-US" sz="4800" b="1" dirty="0"/>
            </a:p>
          </p:txBody>
        </p:sp>
      </p:grpSp>
      <p:grpSp>
        <p:nvGrpSpPr>
          <p:cNvPr id="64" name="Group 63"/>
          <p:cNvGrpSpPr/>
          <p:nvPr/>
        </p:nvGrpSpPr>
        <p:grpSpPr>
          <a:xfrm>
            <a:off x="17606557" y="6867903"/>
            <a:ext cx="15845244" cy="1085907"/>
            <a:chOff x="955841" y="7728155"/>
            <a:chExt cx="15533835" cy="198862"/>
          </a:xfrm>
        </p:grpSpPr>
        <p:cxnSp>
          <p:nvCxnSpPr>
            <p:cNvPr id="65" name="Straight Connector 64"/>
            <p:cNvCxnSpPr/>
            <p:nvPr/>
          </p:nvCxnSpPr>
          <p:spPr>
            <a:xfrm>
              <a:off x="1183848" y="7924627"/>
              <a:ext cx="14782910" cy="2390"/>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66" name="TextBox 65"/>
            <p:cNvSpPr txBox="1"/>
            <p:nvPr/>
          </p:nvSpPr>
          <p:spPr>
            <a:xfrm>
              <a:off x="955841" y="7728155"/>
              <a:ext cx="15533835" cy="140908"/>
            </a:xfrm>
            <a:prstGeom prst="rect">
              <a:avLst/>
            </a:prstGeom>
            <a:solidFill>
              <a:schemeClr val="accent5">
                <a:lumMod val="60000"/>
                <a:lumOff val="40000"/>
              </a:schemeClr>
            </a:solidFill>
          </p:spPr>
          <p:txBody>
            <a:bodyPr wrap="square" rtlCol="0">
              <a:spAutoFit/>
            </a:bodyPr>
            <a:lstStyle/>
            <a:p>
              <a:r>
                <a:rPr lang="en-US" sz="4400" b="1" dirty="0" smtClean="0"/>
                <a:t>Training</a:t>
              </a:r>
              <a:endParaRPr lang="en-US" sz="4400" b="1" dirty="0"/>
            </a:p>
          </p:txBody>
        </p:sp>
      </p:grpSp>
      <p:grpSp>
        <p:nvGrpSpPr>
          <p:cNvPr id="67" name="Group 66"/>
          <p:cNvGrpSpPr/>
          <p:nvPr/>
        </p:nvGrpSpPr>
        <p:grpSpPr>
          <a:xfrm>
            <a:off x="18163975" y="22855290"/>
            <a:ext cx="14920205" cy="1182484"/>
            <a:chOff x="1465642" y="26474854"/>
            <a:chExt cx="14920205" cy="1088509"/>
          </a:xfrm>
        </p:grpSpPr>
        <p:cxnSp>
          <p:nvCxnSpPr>
            <p:cNvPr id="68" name="Straight Connector 67"/>
            <p:cNvCxnSpPr/>
            <p:nvPr/>
          </p:nvCxnSpPr>
          <p:spPr>
            <a:xfrm>
              <a:off x="1511610" y="27561775"/>
              <a:ext cx="14874237" cy="1588"/>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69" name="TextBox 68"/>
            <p:cNvSpPr txBox="1"/>
            <p:nvPr/>
          </p:nvSpPr>
          <p:spPr>
            <a:xfrm>
              <a:off x="1465642" y="26474854"/>
              <a:ext cx="4528997" cy="707886"/>
            </a:xfrm>
            <a:prstGeom prst="rect">
              <a:avLst/>
            </a:prstGeom>
            <a:noFill/>
          </p:spPr>
          <p:txBody>
            <a:bodyPr wrap="none" rtlCol="0">
              <a:spAutoFit/>
            </a:bodyPr>
            <a:lstStyle/>
            <a:p>
              <a:r>
                <a:rPr lang="en-US" sz="4000" b="1" dirty="0"/>
                <a:t>Our </a:t>
              </a:r>
              <a:r>
                <a:rPr lang="en-US" sz="4000" b="1" dirty="0" smtClean="0"/>
                <a:t>Training Process</a:t>
              </a:r>
              <a:endParaRPr lang="en-US" sz="4000" b="1" dirty="0"/>
            </a:p>
          </p:txBody>
        </p:sp>
      </p:grpSp>
      <p:grpSp>
        <p:nvGrpSpPr>
          <p:cNvPr id="72" name="Group 71"/>
          <p:cNvGrpSpPr/>
          <p:nvPr/>
        </p:nvGrpSpPr>
        <p:grpSpPr>
          <a:xfrm>
            <a:off x="34498399" y="6832319"/>
            <a:ext cx="15868308" cy="1121491"/>
            <a:chOff x="817877" y="6828529"/>
            <a:chExt cx="15881325" cy="1121491"/>
          </a:xfrm>
        </p:grpSpPr>
        <p:cxnSp>
          <p:nvCxnSpPr>
            <p:cNvPr id="73" name="Straight Connector 72"/>
            <p:cNvCxnSpPr/>
            <p:nvPr/>
          </p:nvCxnSpPr>
          <p:spPr>
            <a:xfrm flipV="1">
              <a:off x="1146547" y="7916579"/>
              <a:ext cx="14997728" cy="33441"/>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817877" y="6828529"/>
              <a:ext cx="15881325" cy="849704"/>
            </a:xfrm>
            <a:prstGeom prst="rect">
              <a:avLst/>
            </a:prstGeom>
            <a:solidFill>
              <a:schemeClr val="accent5">
                <a:lumMod val="60000"/>
                <a:lumOff val="40000"/>
              </a:schemeClr>
            </a:solidFill>
          </p:spPr>
          <p:txBody>
            <a:bodyPr wrap="square" rtlCol="0">
              <a:spAutoFit/>
            </a:bodyPr>
            <a:lstStyle/>
            <a:p>
              <a:r>
                <a:rPr lang="en-US" sz="4800" b="1" dirty="0" smtClean="0"/>
                <a:t>Future Improvement </a:t>
              </a:r>
              <a:endParaRPr lang="en-US" sz="4800" b="1" dirty="0" smtClean="0"/>
            </a:p>
          </p:txBody>
        </p:sp>
      </p:grpSp>
      <p:pic>
        <p:nvPicPr>
          <p:cNvPr id="50" name="Picture 49" descr="UR4c_R.eps"/>
          <p:cNvPicPr>
            <a:picLocks noChangeAspect="1"/>
          </p:cNvPicPr>
          <p:nvPr/>
        </p:nvPicPr>
        <p:blipFill>
          <a:blip r:embed="rId2"/>
          <a:stretch>
            <a:fillRect/>
          </a:stretch>
        </p:blipFill>
        <p:spPr>
          <a:xfrm>
            <a:off x="1223655" y="1165323"/>
            <a:ext cx="3704345" cy="4411235"/>
          </a:xfrm>
          <a:prstGeom prst="rect">
            <a:avLst/>
          </a:prstGeom>
        </p:spPr>
      </p:pic>
      <p:pic>
        <p:nvPicPr>
          <p:cNvPr id="10" name="Picture 9"/>
          <p:cNvPicPr>
            <a:picLocks noChangeAspect="1"/>
          </p:cNvPicPr>
          <p:nvPr/>
        </p:nvPicPr>
        <p:blipFill>
          <a:blip r:embed="rId3"/>
          <a:stretch>
            <a:fillRect/>
          </a:stretch>
        </p:blipFill>
        <p:spPr>
          <a:xfrm>
            <a:off x="44069677" y="349679"/>
            <a:ext cx="4613944" cy="4613944"/>
          </a:xfrm>
          <a:prstGeom prst="rect">
            <a:avLst/>
          </a:prstGeom>
        </p:spPr>
      </p:pic>
      <p:sp>
        <p:nvSpPr>
          <p:cNvPr id="11" name="TextBox 10"/>
          <p:cNvSpPr txBox="1"/>
          <p:nvPr/>
        </p:nvSpPr>
        <p:spPr>
          <a:xfrm>
            <a:off x="42217109" y="4331939"/>
            <a:ext cx="7480047" cy="1446550"/>
          </a:xfrm>
          <a:prstGeom prst="rect">
            <a:avLst/>
          </a:prstGeom>
          <a:noFill/>
        </p:spPr>
        <p:txBody>
          <a:bodyPr wrap="square" rtlCol="0">
            <a:spAutoFit/>
          </a:bodyPr>
          <a:lstStyle/>
          <a:p>
            <a:r>
              <a:rPr lang="en-US" sz="3200" dirty="0" smtClean="0"/>
              <a:t>Code and bibliography:</a:t>
            </a:r>
          </a:p>
          <a:p>
            <a:r>
              <a:rPr lang="en-US" sz="2800" dirty="0"/>
              <a:t>https://</a:t>
            </a:r>
            <a:r>
              <a:rPr lang="en-US" sz="2800" dirty="0" err="1" smtClean="0"/>
              <a:t>github.com</a:t>
            </a:r>
            <a:r>
              <a:rPr lang="en-US" sz="2800" dirty="0" smtClean="0"/>
              <a:t>/</a:t>
            </a:r>
            <a:r>
              <a:rPr lang="en-US" sz="2800" dirty="0" err="1" smtClean="0"/>
              <a:t>offthewallace</a:t>
            </a:r>
            <a:r>
              <a:rPr lang="en-US" sz="2800" dirty="0" smtClean="0"/>
              <a:t>/Summer-2017 </a:t>
            </a:r>
            <a:endParaRPr lang="en-US" sz="2800" dirty="0" smtClean="0"/>
          </a:p>
          <a:p>
            <a:r>
              <a:rPr lang="en-US" sz="2800" dirty="0"/>
              <a:t>https://</a:t>
            </a:r>
            <a:r>
              <a:rPr lang="en-US" sz="2800" dirty="0" err="1"/>
              <a:t>github.com</a:t>
            </a:r>
            <a:r>
              <a:rPr lang="en-US" sz="2800" dirty="0"/>
              <a:t>/</a:t>
            </a:r>
            <a:r>
              <a:rPr lang="en-US" sz="2800" dirty="0" err="1"/>
              <a:t>lbarnett</a:t>
            </a:r>
            <a:r>
              <a:rPr lang="en-US" sz="2800" dirty="0"/>
              <a:t>/</a:t>
            </a:r>
            <a:r>
              <a:rPr lang="en-US" sz="2800" dirty="0" err="1"/>
              <a:t>birdid_bib</a:t>
            </a:r>
            <a:endParaRPr lang="en-US" sz="2800" dirty="0"/>
          </a:p>
        </p:txBody>
      </p:sp>
      <p:cxnSp>
        <p:nvCxnSpPr>
          <p:cNvPr id="56" name="Straight Connector 55"/>
          <p:cNvCxnSpPr/>
          <p:nvPr/>
        </p:nvCxnSpPr>
        <p:spPr>
          <a:xfrm flipV="1">
            <a:off x="1223655" y="9958676"/>
            <a:ext cx="15331439" cy="1588"/>
          </a:xfrm>
          <a:prstGeom prst="line">
            <a:avLst/>
          </a:prstGeom>
          <a:solidFill>
            <a:schemeClr val="accent5">
              <a:lumMod val="60000"/>
              <a:lumOff val="40000"/>
            </a:schemeClr>
          </a:solidFill>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pic>
        <p:nvPicPr>
          <p:cNvPr id="6" name="Picture 5"/>
          <p:cNvPicPr>
            <a:picLocks noChangeAspect="1"/>
          </p:cNvPicPr>
          <p:nvPr/>
        </p:nvPicPr>
        <p:blipFill>
          <a:blip r:embed="rId4"/>
          <a:stretch>
            <a:fillRect/>
          </a:stretch>
        </p:blipFill>
        <p:spPr>
          <a:xfrm>
            <a:off x="406932" y="20051922"/>
            <a:ext cx="15823668" cy="3822543"/>
          </a:xfrm>
          <a:prstGeom prst="rect">
            <a:avLst/>
          </a:prstGeom>
        </p:spPr>
      </p:pic>
      <p:sp>
        <p:nvSpPr>
          <p:cNvPr id="71" name="TextBox 70"/>
          <p:cNvSpPr txBox="1"/>
          <p:nvPr/>
        </p:nvSpPr>
        <p:spPr>
          <a:xfrm>
            <a:off x="17830929" y="13119788"/>
            <a:ext cx="4657301" cy="707886"/>
          </a:xfrm>
          <a:prstGeom prst="rect">
            <a:avLst/>
          </a:prstGeom>
          <a:noFill/>
        </p:spPr>
        <p:txBody>
          <a:bodyPr wrap="none" rtlCol="0">
            <a:spAutoFit/>
          </a:bodyPr>
          <a:lstStyle/>
          <a:p>
            <a:r>
              <a:rPr lang="en-US" sz="4000" b="1" dirty="0" smtClean="0"/>
              <a:t>Image Augmentation</a:t>
            </a:r>
          </a:p>
        </p:txBody>
      </p:sp>
      <p:cxnSp>
        <p:nvCxnSpPr>
          <p:cNvPr id="87" name="Straight Connector 86"/>
          <p:cNvCxnSpPr/>
          <p:nvPr/>
        </p:nvCxnSpPr>
        <p:spPr>
          <a:xfrm>
            <a:off x="17798272" y="14177561"/>
            <a:ext cx="14874237" cy="1588"/>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89" name="Rectangle 88"/>
          <p:cNvSpPr/>
          <p:nvPr/>
        </p:nvSpPr>
        <p:spPr>
          <a:xfrm>
            <a:off x="34441916" y="13015213"/>
            <a:ext cx="15819119" cy="17158399"/>
          </a:xfrm>
          <a:prstGeom prst="rect">
            <a:avLst/>
          </a:prstGeom>
          <a:solidFill>
            <a:schemeClr val="bg1"/>
          </a:solidFill>
          <a:ln>
            <a:noFill/>
          </a:ln>
          <a:effectLst>
            <a:glow rad="63500">
              <a:schemeClr val="accent1">
                <a:alpha val="75000"/>
              </a:schemeClr>
            </a:glow>
            <a:outerShdw blurRad="317500" dist="38100" dir="2700000" algn="br">
              <a:srgbClr val="000000">
                <a:alpha val="43000"/>
              </a:srgbClr>
            </a:outerShdw>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90" name="Group 89"/>
          <p:cNvGrpSpPr/>
          <p:nvPr/>
        </p:nvGrpSpPr>
        <p:grpSpPr>
          <a:xfrm>
            <a:off x="34441916" y="12960982"/>
            <a:ext cx="15806331" cy="1069580"/>
            <a:chOff x="817877" y="6828529"/>
            <a:chExt cx="15797248" cy="741225"/>
          </a:xfrm>
        </p:grpSpPr>
        <p:cxnSp>
          <p:nvCxnSpPr>
            <p:cNvPr id="91" name="Straight Connector 90"/>
            <p:cNvCxnSpPr/>
            <p:nvPr/>
          </p:nvCxnSpPr>
          <p:spPr>
            <a:xfrm>
              <a:off x="1360722" y="7551999"/>
              <a:ext cx="14777286" cy="17755"/>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92" name="TextBox 91"/>
            <p:cNvSpPr txBox="1"/>
            <p:nvPr/>
          </p:nvSpPr>
          <p:spPr>
            <a:xfrm>
              <a:off x="817877" y="6828529"/>
              <a:ext cx="15797248" cy="575886"/>
            </a:xfrm>
            <a:prstGeom prst="rect">
              <a:avLst/>
            </a:prstGeom>
            <a:solidFill>
              <a:schemeClr val="accent5">
                <a:lumMod val="60000"/>
                <a:lumOff val="40000"/>
              </a:schemeClr>
            </a:solidFill>
          </p:spPr>
          <p:txBody>
            <a:bodyPr wrap="square" rtlCol="0">
              <a:spAutoFit/>
            </a:bodyPr>
            <a:lstStyle/>
            <a:p>
              <a:r>
                <a:rPr lang="en-US" sz="4800" b="1" smtClean="0"/>
                <a:t>Result</a:t>
              </a:r>
              <a:endParaRPr lang="en-US" sz="4800" b="1" dirty="0" smtClean="0"/>
            </a:p>
          </p:txBody>
        </p:sp>
      </p:grpSp>
      <p:sp>
        <p:nvSpPr>
          <p:cNvPr id="94" name="TextBox 93"/>
          <p:cNvSpPr txBox="1"/>
          <p:nvPr/>
        </p:nvSpPr>
        <p:spPr>
          <a:xfrm>
            <a:off x="34468406" y="8173337"/>
            <a:ext cx="15819118" cy="6832640"/>
          </a:xfrm>
          <a:prstGeom prst="rect">
            <a:avLst/>
          </a:prstGeom>
          <a:noFill/>
        </p:spPr>
        <p:txBody>
          <a:bodyPr wrap="square" lIns="457200" tIns="457200" rIns="457200" bIns="457200" rtlCol="0">
            <a:spAutoFit/>
          </a:bodyPr>
          <a:lstStyle/>
          <a:p>
            <a:pPr marL="457200" lvl="0" indent="-457200">
              <a:buFont typeface="Wingdings" charset="2"/>
              <a:buChar char="§"/>
            </a:pPr>
            <a:r>
              <a:rPr lang="en-US" sz="3200" dirty="0" smtClean="0">
                <a:solidFill>
                  <a:srgbClr val="0D2B48"/>
                </a:solidFill>
              </a:rPr>
              <a:t>Put more labeled images with different classes for training FRCNN model.</a:t>
            </a:r>
          </a:p>
          <a:p>
            <a:pPr marL="457200" lvl="0" indent="-457200">
              <a:buFont typeface="Wingdings" charset="2"/>
              <a:buChar char="§"/>
            </a:pPr>
            <a:endParaRPr lang="en-US" sz="3200" dirty="0" smtClean="0">
              <a:solidFill>
                <a:srgbClr val="0D2B48"/>
              </a:solidFill>
            </a:endParaRPr>
          </a:p>
          <a:p>
            <a:pPr marL="457200" lvl="0" indent="-457200">
              <a:buFont typeface="Wingdings" charset="2"/>
              <a:buChar char="§"/>
            </a:pPr>
            <a:r>
              <a:rPr lang="en-US" sz="3200" dirty="0" smtClean="0">
                <a:solidFill>
                  <a:srgbClr val="0D2B48"/>
                </a:solidFill>
              </a:rPr>
              <a:t>Use better visualization library for displaying the output result.</a:t>
            </a:r>
          </a:p>
          <a:p>
            <a:endParaRPr lang="en-US" sz="3200" dirty="0">
              <a:solidFill>
                <a:srgbClr val="0D2B48"/>
              </a:solidFill>
            </a:endParaRPr>
          </a:p>
          <a:p>
            <a:pPr marL="457200" indent="-457200">
              <a:buFont typeface="Wingdings" charset="2"/>
              <a:buChar char="§"/>
            </a:pPr>
            <a:r>
              <a:rPr lang="en-US" sz="3200" dirty="0" smtClean="0">
                <a:solidFill>
                  <a:srgbClr val="0D2B48"/>
                </a:solidFill>
              </a:rPr>
              <a:t>Add differential privacy algorithm for data protection.  </a:t>
            </a:r>
          </a:p>
          <a:p>
            <a:endParaRPr lang="en-US" sz="3200" dirty="0">
              <a:solidFill>
                <a:srgbClr val="0D2B48"/>
              </a:solidFill>
            </a:endParaRPr>
          </a:p>
          <a:p>
            <a:pPr marL="457200" indent="-457200">
              <a:buFont typeface="Wingdings" charset="2"/>
              <a:buChar char="§"/>
            </a:pPr>
            <a:r>
              <a:rPr lang="en-US" sz="3200" dirty="0" smtClean="0">
                <a:solidFill>
                  <a:srgbClr val="0D2B48"/>
                </a:solidFill>
              </a:rPr>
              <a:t>Apply more advanced algorithm for object detection. </a:t>
            </a:r>
          </a:p>
          <a:p>
            <a:endParaRPr lang="en-US" sz="3200" dirty="0">
              <a:solidFill>
                <a:srgbClr val="0D2B48"/>
              </a:solidFill>
            </a:endParaRPr>
          </a:p>
          <a:p>
            <a:r>
              <a:rPr lang="en-US" sz="3200" dirty="0" smtClean="0">
                <a:solidFill>
                  <a:srgbClr val="0D2B48"/>
                </a:solidFill>
              </a:rPr>
              <a:t>     </a:t>
            </a:r>
          </a:p>
          <a:p>
            <a:endParaRPr lang="en-US" sz="3200" dirty="0" smtClean="0">
              <a:solidFill>
                <a:srgbClr val="0D2B48"/>
              </a:solidFill>
            </a:endParaRPr>
          </a:p>
          <a:p>
            <a:endParaRPr lang="en-US" sz="3200" dirty="0">
              <a:solidFill>
                <a:srgbClr val="0D2B48"/>
              </a:solidFill>
            </a:endParaRPr>
          </a:p>
          <a:p>
            <a:endParaRPr lang="en-US" sz="3200" dirty="0">
              <a:solidFill>
                <a:srgbClr val="0D2B48"/>
              </a:solidFill>
            </a:endParaRPr>
          </a:p>
        </p:txBody>
      </p:sp>
      <p:cxnSp>
        <p:nvCxnSpPr>
          <p:cNvPr id="97" name="Straight Connector 96"/>
          <p:cNvCxnSpPr/>
          <p:nvPr/>
        </p:nvCxnSpPr>
        <p:spPr>
          <a:xfrm flipV="1">
            <a:off x="34929596" y="22056531"/>
            <a:ext cx="15331439" cy="2291"/>
          </a:xfrm>
          <a:prstGeom prst="line">
            <a:avLst/>
          </a:prstGeom>
          <a:ln w="57150"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98" name="TextBox 97"/>
          <p:cNvSpPr txBox="1"/>
          <p:nvPr/>
        </p:nvSpPr>
        <p:spPr>
          <a:xfrm>
            <a:off x="35000313" y="19248492"/>
            <a:ext cx="7120527" cy="2246769"/>
          </a:xfrm>
          <a:prstGeom prst="rect">
            <a:avLst/>
          </a:prstGeom>
          <a:noFill/>
        </p:spPr>
        <p:txBody>
          <a:bodyPr wrap="square" rtlCol="0">
            <a:spAutoFit/>
          </a:bodyPr>
          <a:lstStyle/>
          <a:p>
            <a:r>
              <a:rPr lang="en-US" sz="2800" dirty="0">
                <a:solidFill>
                  <a:srgbClr val="0D2B48"/>
                </a:solidFill>
              </a:rPr>
              <a:t> </a:t>
            </a:r>
            <a:r>
              <a:rPr lang="en-US" sz="2800" dirty="0" smtClean="0"/>
              <a:t>For image classification, the total accuracy is over 97 percent with 8 classes. However, model makes confuse between Tufted Titmouse and Carolina </a:t>
            </a:r>
            <a:r>
              <a:rPr lang="en-US" sz="2800" dirty="0" err="1" smtClean="0"/>
              <a:t>Checkadee</a:t>
            </a:r>
            <a:r>
              <a:rPr lang="en-US" sz="2800" dirty="0" smtClean="0"/>
              <a:t> by less training pictures in those classes.</a:t>
            </a:r>
            <a:endParaRPr lang="en-US" sz="2800" dirty="0" smtClean="0">
              <a:solidFill>
                <a:srgbClr val="0D2B48"/>
              </a:solidFill>
            </a:endParaRPr>
          </a:p>
        </p:txBody>
      </p:sp>
      <p:sp>
        <p:nvSpPr>
          <p:cNvPr id="100" name="TextBox 99"/>
          <p:cNvSpPr txBox="1"/>
          <p:nvPr/>
        </p:nvSpPr>
        <p:spPr>
          <a:xfrm>
            <a:off x="43057516" y="22643847"/>
            <a:ext cx="7113369" cy="954107"/>
          </a:xfrm>
          <a:prstGeom prst="rect">
            <a:avLst/>
          </a:prstGeom>
          <a:noFill/>
        </p:spPr>
        <p:txBody>
          <a:bodyPr wrap="square" rtlCol="0">
            <a:spAutoFit/>
          </a:bodyPr>
          <a:lstStyle/>
          <a:p>
            <a:r>
              <a:rPr lang="en-US" sz="2800" dirty="0" smtClean="0">
                <a:solidFill>
                  <a:srgbClr val="0D2B48"/>
                </a:solidFill>
              </a:rPr>
              <a:t>  Two </a:t>
            </a:r>
            <a:r>
              <a:rPr lang="en-US" sz="2800" dirty="0" smtClean="0">
                <a:solidFill>
                  <a:srgbClr val="0D2B48"/>
                </a:solidFill>
              </a:rPr>
              <a:t>categories yield an accuracy of </a:t>
            </a:r>
            <a:r>
              <a:rPr lang="en-US" sz="2800" dirty="0" smtClean="0">
                <a:solidFill>
                  <a:srgbClr val="0D2B48"/>
                </a:solidFill>
              </a:rPr>
              <a:t>80 percent for predicting the bounding box.</a:t>
            </a:r>
            <a:endParaRPr lang="en-US" sz="2800" dirty="0">
              <a:solidFill>
                <a:srgbClr val="0D2B48"/>
              </a:solidFill>
            </a:endParaRPr>
          </a:p>
        </p:txBody>
      </p:sp>
      <p:sp>
        <p:nvSpPr>
          <p:cNvPr id="103" name="TextBox 102"/>
          <p:cNvSpPr txBox="1"/>
          <p:nvPr/>
        </p:nvSpPr>
        <p:spPr>
          <a:xfrm>
            <a:off x="35565348" y="26342129"/>
            <a:ext cx="5291327" cy="3539430"/>
          </a:xfrm>
          <a:prstGeom prst="rect">
            <a:avLst/>
          </a:prstGeom>
          <a:noFill/>
        </p:spPr>
        <p:txBody>
          <a:bodyPr wrap="square" rtlCol="0">
            <a:spAutoFit/>
          </a:bodyPr>
          <a:lstStyle/>
          <a:p>
            <a:r>
              <a:rPr lang="en-US" sz="2800" dirty="0" smtClean="0"/>
              <a:t>Similarly</a:t>
            </a:r>
            <a:r>
              <a:rPr lang="en-US" sz="2800" dirty="0"/>
              <a:t>, fewer </a:t>
            </a:r>
            <a:r>
              <a:rPr lang="en-US" sz="2800" dirty="0" smtClean="0"/>
              <a:t>categories yield </a:t>
            </a:r>
            <a:r>
              <a:rPr lang="en-US" sz="2800" dirty="0"/>
              <a:t>a more consistent </a:t>
            </a:r>
            <a:r>
              <a:rPr lang="en-US" sz="2800" dirty="0" smtClean="0"/>
              <a:t>result. However, the difference is less noticeable as well. At 14 categories, the test accuracy varies from 85.5% to 88.8%, whereas at 2 categories, test accuracy varies from 98.3% to 100%.</a:t>
            </a:r>
            <a:endParaRPr lang="en-US" sz="2800" dirty="0" smtClean="0">
              <a:solidFill>
                <a:srgbClr val="0D2B48"/>
              </a:solidFill>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97081" y="24011648"/>
            <a:ext cx="5642444" cy="5951767"/>
          </a:xfrm>
          <a:prstGeom prst="rect">
            <a:avLst/>
          </a:prstGeom>
        </p:spPr>
      </p:pic>
      <p:sp>
        <p:nvSpPr>
          <p:cNvPr id="5" name="TextBox 4"/>
          <p:cNvSpPr txBox="1"/>
          <p:nvPr/>
        </p:nvSpPr>
        <p:spPr>
          <a:xfrm>
            <a:off x="929708" y="24608235"/>
            <a:ext cx="6932141" cy="6678751"/>
          </a:xfrm>
          <a:prstGeom prst="rect">
            <a:avLst/>
          </a:prstGeom>
          <a:noFill/>
        </p:spPr>
        <p:txBody>
          <a:bodyPr wrap="square" rtlCol="0">
            <a:spAutoFit/>
          </a:bodyPr>
          <a:lstStyle/>
          <a:p>
            <a:r>
              <a:rPr lang="en-US" sz="3600" b="1" dirty="0" smtClean="0"/>
              <a:t>  A Faster RCNN  </a:t>
            </a:r>
            <a:r>
              <a:rPr lang="en-US" sz="3200" dirty="0" smtClean="0"/>
              <a:t>gets </a:t>
            </a:r>
            <a:r>
              <a:rPr lang="en-US" sz="3200" dirty="0"/>
              <a:t>feature map from the last convolutional </a:t>
            </a:r>
            <a:r>
              <a:rPr lang="en-US" sz="3200" dirty="0" smtClean="0"/>
              <a:t>layer like regular CNN. Then the Region </a:t>
            </a:r>
            <a:r>
              <a:rPr lang="en-US" sz="3200" dirty="0"/>
              <a:t>Proposal Network (RPN) with a </a:t>
            </a:r>
            <a:r>
              <a:rPr lang="en-US" sz="3200" dirty="0" err="1" smtClean="0"/>
              <a:t>convnet</a:t>
            </a:r>
            <a:r>
              <a:rPr lang="en-US" sz="3200" dirty="0" smtClean="0"/>
              <a:t> proposes </a:t>
            </a:r>
            <a:r>
              <a:rPr lang="en-US" sz="3200" dirty="0"/>
              <a:t>Region of Interest (</a:t>
            </a:r>
            <a:r>
              <a:rPr lang="en-US" sz="3200" dirty="0" err="1"/>
              <a:t>RoI</a:t>
            </a:r>
            <a:r>
              <a:rPr lang="en-US" sz="3200" dirty="0"/>
              <a:t>) and </a:t>
            </a:r>
            <a:r>
              <a:rPr lang="en-US" sz="3200" dirty="0" smtClean="0"/>
              <a:t>projects </a:t>
            </a:r>
            <a:r>
              <a:rPr lang="en-US" sz="3200" dirty="0"/>
              <a:t>them on the feature </a:t>
            </a:r>
            <a:r>
              <a:rPr lang="en-US" sz="3200" dirty="0" smtClean="0"/>
              <a:t>map.</a:t>
            </a:r>
            <a:r>
              <a:rPr lang="en-US" sz="3200" dirty="0"/>
              <a:t> </a:t>
            </a:r>
            <a:r>
              <a:rPr lang="en-US" sz="3200" dirty="0" smtClean="0"/>
              <a:t>Each </a:t>
            </a:r>
            <a:r>
              <a:rPr lang="en-US" sz="3200" dirty="0"/>
              <a:t>proposed region is passed into a </a:t>
            </a:r>
            <a:r>
              <a:rPr lang="en-US" sz="3200" dirty="0" err="1"/>
              <a:t>RoI</a:t>
            </a:r>
            <a:r>
              <a:rPr lang="en-US" sz="3200" dirty="0"/>
              <a:t> pooling </a:t>
            </a:r>
            <a:r>
              <a:rPr lang="en-US" sz="3200" dirty="0" smtClean="0"/>
              <a:t>layer to generate fixed-length output. The classifiers would pass </a:t>
            </a:r>
            <a:r>
              <a:rPr lang="en-US" sz="3200" dirty="0"/>
              <a:t>proposal feature </a:t>
            </a:r>
            <a:r>
              <a:rPr lang="en-US" sz="3200" dirty="0" smtClean="0"/>
              <a:t>maps into full connected and </a:t>
            </a:r>
            <a:r>
              <a:rPr lang="en-US" sz="3200" dirty="0" err="1" smtClean="0"/>
              <a:t>softmax</a:t>
            </a:r>
            <a:r>
              <a:rPr lang="en-US" sz="3200" dirty="0" smtClean="0"/>
              <a:t> layer for classify.</a:t>
            </a:r>
            <a:endParaRPr lang="en-US" sz="3200" dirty="0"/>
          </a:p>
          <a:p>
            <a:r>
              <a:rPr lang="en-US" sz="3600" dirty="0"/>
              <a:t/>
            </a:r>
            <a:br>
              <a:rPr lang="en-US" sz="3600" dirty="0"/>
            </a:br>
            <a:endParaRPr lang="en-US" sz="3600" b="1" dirty="0"/>
          </a:p>
        </p:txBody>
      </p:sp>
      <p:sp>
        <p:nvSpPr>
          <p:cNvPr id="7" name="TextBox 6"/>
          <p:cNvSpPr txBox="1"/>
          <p:nvPr/>
        </p:nvSpPr>
        <p:spPr>
          <a:xfrm>
            <a:off x="1306235" y="23582077"/>
            <a:ext cx="6179089" cy="584775"/>
          </a:xfrm>
          <a:prstGeom prst="rect">
            <a:avLst/>
          </a:prstGeom>
          <a:noFill/>
        </p:spPr>
        <p:txBody>
          <a:bodyPr wrap="square" rtlCol="0">
            <a:spAutoFit/>
          </a:bodyPr>
          <a:lstStyle/>
          <a:p>
            <a:r>
              <a:rPr lang="en-US" sz="3200" dirty="0" smtClean="0"/>
              <a:t>Convolutional neural network</a:t>
            </a:r>
            <a:endParaRPr lang="en-US" sz="3200" dirty="0"/>
          </a:p>
        </p:txBody>
      </p:sp>
      <p:sp>
        <p:nvSpPr>
          <p:cNvPr id="19" name="TextBox 18"/>
          <p:cNvSpPr txBox="1"/>
          <p:nvPr/>
        </p:nvSpPr>
        <p:spPr>
          <a:xfrm>
            <a:off x="10555006" y="30100598"/>
            <a:ext cx="4535857" cy="584775"/>
          </a:xfrm>
          <a:prstGeom prst="rect">
            <a:avLst/>
          </a:prstGeom>
          <a:noFill/>
        </p:spPr>
        <p:txBody>
          <a:bodyPr wrap="square" rtlCol="0">
            <a:spAutoFit/>
          </a:bodyPr>
          <a:lstStyle/>
          <a:p>
            <a:r>
              <a:rPr lang="en-US" sz="3200" dirty="0"/>
              <a:t>Faster </a:t>
            </a:r>
            <a:r>
              <a:rPr lang="en-US" sz="3200" dirty="0" smtClean="0"/>
              <a:t>R-CNN </a:t>
            </a:r>
            <a:endParaRPr lang="en-US" sz="3200" dirty="0"/>
          </a:p>
        </p:txBody>
      </p:sp>
      <p:pic>
        <p:nvPicPr>
          <p:cNvPr id="75" name="Picture 7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826800" y="14382611"/>
            <a:ext cx="7883197" cy="4627299"/>
          </a:xfrm>
          <a:prstGeom prst="rect">
            <a:avLst/>
          </a:prstGeom>
        </p:spPr>
      </p:pic>
      <p:pic>
        <p:nvPicPr>
          <p:cNvPr id="24" name="Picture 2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5026118" y="22413226"/>
            <a:ext cx="7710962" cy="3901785"/>
          </a:xfrm>
          <a:prstGeom prst="rect">
            <a:avLst/>
          </a:prstGeom>
        </p:spPr>
      </p:pic>
      <p:pic>
        <p:nvPicPr>
          <p:cNvPr id="27" name="Picture 2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8027231" y="9570818"/>
            <a:ext cx="3308769" cy="2738534"/>
          </a:xfrm>
          <a:prstGeom prst="rect">
            <a:avLst/>
          </a:prstGeom>
        </p:spPr>
      </p:pic>
      <p:pic>
        <p:nvPicPr>
          <p:cNvPr id="29" name="Picture 2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1651057" y="9570818"/>
            <a:ext cx="3146868" cy="2738534"/>
          </a:xfrm>
          <a:prstGeom prst="rect">
            <a:avLst/>
          </a:prstGeom>
        </p:spPr>
      </p:pic>
      <p:pic>
        <p:nvPicPr>
          <p:cNvPr id="32" name="Picture 3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112982" y="9570818"/>
            <a:ext cx="3216629" cy="2738534"/>
          </a:xfrm>
          <a:prstGeom prst="rect">
            <a:avLst/>
          </a:prstGeom>
        </p:spPr>
      </p:pic>
      <p:pic>
        <p:nvPicPr>
          <p:cNvPr id="33" name="Picture 3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8644668" y="9570818"/>
            <a:ext cx="3581400" cy="2738534"/>
          </a:xfrm>
          <a:prstGeom prst="rect">
            <a:avLst/>
          </a:prstGeom>
        </p:spPr>
      </p:pic>
      <p:pic>
        <p:nvPicPr>
          <p:cNvPr id="34" name="Picture 3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0153673" y="18918301"/>
            <a:ext cx="4644252" cy="3422998"/>
          </a:xfrm>
          <a:prstGeom prst="rect">
            <a:avLst/>
          </a:prstGeom>
        </p:spPr>
      </p:pic>
      <p:pic>
        <p:nvPicPr>
          <p:cNvPr id="35" name="Picture 3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6377958" y="18990229"/>
            <a:ext cx="4717781" cy="3422998"/>
          </a:xfrm>
          <a:prstGeom prst="rect">
            <a:avLst/>
          </a:prstGeom>
        </p:spPr>
      </p:pic>
      <p:pic>
        <p:nvPicPr>
          <p:cNvPr id="36" name="Picture 35"/>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43057516" y="14400000"/>
            <a:ext cx="6754719" cy="7274421"/>
          </a:xfrm>
          <a:prstGeom prst="rect">
            <a:avLst/>
          </a:prstGeom>
        </p:spPr>
      </p:pic>
      <p:pic>
        <p:nvPicPr>
          <p:cNvPr id="38" name="Picture 37"/>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3321283" y="23874465"/>
            <a:ext cx="5870614" cy="572595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UR Colors">
      <a:dk1>
        <a:srgbClr val="0D2B48"/>
      </a:dk1>
      <a:lt1>
        <a:sysClr val="window" lastClr="FFFFFF"/>
      </a:lt1>
      <a:dk2>
        <a:srgbClr val="051324"/>
      </a:dk2>
      <a:lt2>
        <a:srgbClr val="EEECE1"/>
      </a:lt2>
      <a:accent1>
        <a:srgbClr val="DBD7B9"/>
      </a:accent1>
      <a:accent2>
        <a:srgbClr val="840F0A"/>
      </a:accent2>
      <a:accent3>
        <a:srgbClr val="23227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2437</TotalTime>
  <Words>643</Words>
  <Application>Microsoft Macintosh PowerPoint</Application>
  <PresentationFormat>Custom</PresentationFormat>
  <Paragraphs>79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Calibri</vt:lpstr>
      <vt:lpstr>Wingdings</vt:lpstr>
      <vt:lpstr>Arial</vt:lpstr>
      <vt:lpstr>Office Theme</vt:lpstr>
      <vt:lpstr>Image Classification and Object Detection  by convolutional neural network  </vt:lpstr>
    </vt:vector>
  </TitlesOfParts>
  <Company>University of Richmond</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Information Services</dc:creator>
  <cp:lastModifiedBy>Microsoft Office User</cp:lastModifiedBy>
  <cp:revision>496</cp:revision>
  <dcterms:created xsi:type="dcterms:W3CDTF">2010-07-07T17:34:33Z</dcterms:created>
  <dcterms:modified xsi:type="dcterms:W3CDTF">2017-09-21T08:05:06Z</dcterms:modified>
</cp:coreProperties>
</file>